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71" r:id="rId3"/>
    <p:sldId id="257" r:id="rId4"/>
    <p:sldId id="258" r:id="rId5"/>
    <p:sldId id="259" r:id="rId6"/>
    <p:sldId id="275" r:id="rId7"/>
    <p:sldId id="261" r:id="rId8"/>
    <p:sldId id="262" r:id="rId9"/>
    <p:sldId id="273" r:id="rId10"/>
    <p:sldId id="274" r:id="rId11"/>
    <p:sldId id="269" r:id="rId12"/>
    <p:sldId id="276" r:id="rId13"/>
    <p:sldId id="277" r:id="rId14"/>
    <p:sldId id="280" r:id="rId15"/>
    <p:sldId id="270" r:id="rId16"/>
    <p:sldId id="278" r:id="rId17"/>
    <p:sldId id="279" r:id="rId18"/>
    <p:sldId id="282" r:id="rId19"/>
    <p:sldId id="289" r:id="rId20"/>
    <p:sldId id="290" r:id="rId21"/>
    <p:sldId id="291" r:id="rId22"/>
    <p:sldId id="283" r:id="rId23"/>
    <p:sldId id="284" r:id="rId24"/>
    <p:sldId id="343" r:id="rId25"/>
    <p:sldId id="285" r:id="rId26"/>
    <p:sldId id="286" r:id="rId27"/>
    <p:sldId id="287" r:id="rId28"/>
    <p:sldId id="272" r:id="rId29"/>
    <p:sldId id="281" r:id="rId30"/>
    <p:sldId id="292" r:id="rId31"/>
    <p:sldId id="293" r:id="rId32"/>
    <p:sldId id="294" r:id="rId33"/>
    <p:sldId id="295" r:id="rId34"/>
    <p:sldId id="296" r:id="rId35"/>
    <p:sldId id="300" r:id="rId36"/>
    <p:sldId id="297" r:id="rId37"/>
    <p:sldId id="298" r:id="rId38"/>
    <p:sldId id="299" r:id="rId39"/>
    <p:sldId id="301" r:id="rId40"/>
    <p:sldId id="302" r:id="rId41"/>
    <p:sldId id="303" r:id="rId42"/>
    <p:sldId id="304" r:id="rId43"/>
    <p:sldId id="306" r:id="rId44"/>
    <p:sldId id="307" r:id="rId45"/>
    <p:sldId id="310" r:id="rId46"/>
    <p:sldId id="311" r:id="rId47"/>
    <p:sldId id="312" r:id="rId48"/>
    <p:sldId id="314" r:id="rId49"/>
    <p:sldId id="315" r:id="rId50"/>
    <p:sldId id="316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48" r:id="rId60"/>
    <p:sldId id="349" r:id="rId61"/>
    <p:sldId id="350" r:id="rId62"/>
    <p:sldId id="351" r:id="rId63"/>
    <p:sldId id="352" r:id="rId64"/>
    <p:sldId id="366" r:id="rId65"/>
    <p:sldId id="365" r:id="rId66"/>
    <p:sldId id="326" r:id="rId67"/>
    <p:sldId id="364" r:id="rId68"/>
    <p:sldId id="327" r:id="rId69"/>
    <p:sldId id="328" r:id="rId70"/>
    <p:sldId id="329" r:id="rId71"/>
    <p:sldId id="330" r:id="rId72"/>
    <p:sldId id="331" r:id="rId73"/>
    <p:sldId id="333" r:id="rId74"/>
    <p:sldId id="334" r:id="rId75"/>
    <p:sldId id="338" r:id="rId76"/>
    <p:sldId id="335" r:id="rId77"/>
    <p:sldId id="340" r:id="rId78"/>
    <p:sldId id="339" r:id="rId79"/>
    <p:sldId id="341" r:id="rId80"/>
    <p:sldId id="342" r:id="rId81"/>
    <p:sldId id="336" r:id="rId82"/>
    <p:sldId id="337" r:id="rId83"/>
    <p:sldId id="266" r:id="rId84"/>
    <p:sldId id="268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A3A2949-BE13-4B5A-BC54-2001F068C1A0}">
          <p14:sldIdLst>
            <p14:sldId id="256"/>
            <p14:sldId id="271"/>
            <p14:sldId id="257"/>
            <p14:sldId id="258"/>
            <p14:sldId id="259"/>
            <p14:sldId id="275"/>
            <p14:sldId id="261"/>
            <p14:sldId id="262"/>
            <p14:sldId id="273"/>
            <p14:sldId id="274"/>
            <p14:sldId id="269"/>
            <p14:sldId id="276"/>
            <p14:sldId id="277"/>
            <p14:sldId id="280"/>
            <p14:sldId id="270"/>
            <p14:sldId id="278"/>
            <p14:sldId id="279"/>
            <p14:sldId id="282"/>
            <p14:sldId id="289"/>
            <p14:sldId id="290"/>
            <p14:sldId id="291"/>
            <p14:sldId id="283"/>
            <p14:sldId id="284"/>
            <p14:sldId id="343"/>
            <p14:sldId id="285"/>
            <p14:sldId id="286"/>
            <p14:sldId id="287"/>
            <p14:sldId id="272"/>
            <p14:sldId id="281"/>
            <p14:sldId id="292"/>
            <p14:sldId id="293"/>
            <p14:sldId id="294"/>
            <p14:sldId id="295"/>
            <p14:sldId id="296"/>
            <p14:sldId id="300"/>
            <p14:sldId id="297"/>
            <p14:sldId id="298"/>
            <p14:sldId id="299"/>
            <p14:sldId id="301"/>
            <p14:sldId id="302"/>
            <p14:sldId id="303"/>
            <p14:sldId id="304"/>
            <p14:sldId id="306"/>
            <p14:sldId id="307"/>
            <p14:sldId id="310"/>
            <p14:sldId id="311"/>
            <p14:sldId id="312"/>
            <p14:sldId id="314"/>
            <p14:sldId id="315"/>
            <p14:sldId id="316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48"/>
            <p14:sldId id="349"/>
            <p14:sldId id="350"/>
            <p14:sldId id="351"/>
            <p14:sldId id="352"/>
            <p14:sldId id="366"/>
            <p14:sldId id="365"/>
            <p14:sldId id="326"/>
            <p14:sldId id="364"/>
            <p14:sldId id="327"/>
            <p14:sldId id="328"/>
            <p14:sldId id="329"/>
            <p14:sldId id="330"/>
            <p14:sldId id="331"/>
            <p14:sldId id="333"/>
            <p14:sldId id="334"/>
            <p14:sldId id="338"/>
            <p14:sldId id="335"/>
            <p14:sldId id="340"/>
            <p14:sldId id="339"/>
            <p14:sldId id="341"/>
            <p14:sldId id="342"/>
            <p14:sldId id="336"/>
            <p14:sldId id="337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116" autoAdjust="0"/>
  </p:normalViewPr>
  <p:slideViewPr>
    <p:cSldViewPr snapToGrid="0">
      <p:cViewPr varScale="1">
        <p:scale>
          <a:sx n="98" d="100"/>
          <a:sy n="98" d="100"/>
        </p:scale>
        <p:origin x="10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9388E-94F7-412D-87A8-18329F25D7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3A3D0-24B7-4D55-BC37-E43B65228BC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3021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3A3D0-24B7-4D55-BC37-E43B65228BC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8049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B3A3D0-24B7-4D55-BC37-E43B65228BCE}" type="slidenum">
              <a:rPr lang="de-CH" smtClean="0"/>
              <a:t>49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4245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7428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3700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2343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27898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6752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8407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914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769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631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1792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9954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BB709-5EC3-4B31-8B64-F14C1F25D455}" type="datetimeFigureOut">
              <a:rPr lang="de-CH" smtClean="0"/>
              <a:t>12.12.2022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94382-C027-4D31-B005-E943DC4CD02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760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vl.in.tum.de/teaching/cv3dst-ss22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2666307421000267" TargetMode="External"/><Relationship Id="rId2" Type="http://schemas.openxmlformats.org/officeDocument/2006/relationships/hyperlink" Target="https://arxiv.org/pdf/1807.05511.pdf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springer.com/chapter/10.1007/978-3-319-10578-9_23#auth-Kaiming-H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arxiv.org/pdf/1611.10012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deep</a:t>
            </a:r>
            <a:r>
              <a:rPr lang="de-CH" dirty="0" smtClean="0"/>
              <a:t> </a:t>
            </a:r>
            <a:r>
              <a:rPr lang="de-CH" dirty="0" err="1" smtClean="0"/>
              <a:t>learning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 smtClean="0"/>
              <a:t>With</a:t>
            </a:r>
            <a:r>
              <a:rPr lang="de-CH" dirty="0" smtClean="0"/>
              <a:t> a </a:t>
            </a:r>
            <a:r>
              <a:rPr lang="de-CH" dirty="0" err="1" smtClean="0"/>
              <a:t>focus</a:t>
            </a:r>
            <a:r>
              <a:rPr lang="de-CH" dirty="0" smtClean="0"/>
              <a:t> on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stage</a:t>
            </a:r>
            <a:r>
              <a:rPr lang="de-CH" dirty="0" smtClean="0"/>
              <a:t> </a:t>
            </a:r>
            <a:r>
              <a:rPr lang="de-CH" dirty="0" err="1" smtClean="0"/>
              <a:t>detectors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4021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annotations</a:t>
            </a:r>
            <a:r>
              <a:rPr lang="de-CH" dirty="0" smtClean="0"/>
              <a:t> </a:t>
            </a:r>
            <a:r>
              <a:rPr lang="de-CH" dirty="0" err="1" smtClean="0"/>
              <a:t>structure</a:t>
            </a:r>
            <a:r>
              <a:rPr lang="de-CH" dirty="0" smtClean="0"/>
              <a:t> </a:t>
            </a:r>
            <a:r>
              <a:rPr lang="de-CH" dirty="0" err="1" smtClean="0"/>
              <a:t>depends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 at </a:t>
            </a:r>
            <a:r>
              <a:rPr lang="de-CH" dirty="0" err="1" smtClean="0"/>
              <a:t>hand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Segmentation: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name</a:t>
            </a:r>
            <a:r>
              <a:rPr lang="de-CH" dirty="0" smtClean="0"/>
              <a:t> + </a:t>
            </a:r>
            <a:r>
              <a:rPr lang="de-CH" dirty="0" err="1" smtClean="0"/>
              <a:t>list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(</a:t>
            </a:r>
            <a:r>
              <a:rPr lang="de-CH" dirty="0" err="1" smtClean="0"/>
              <a:t>masks</a:t>
            </a:r>
            <a:r>
              <a:rPr lang="de-CH" dirty="0" smtClean="0"/>
              <a:t>, </a:t>
            </a:r>
            <a:r>
              <a:rPr lang="de-CH" dirty="0" err="1" smtClean="0"/>
              <a:t>class</a:t>
            </a:r>
            <a:r>
              <a:rPr lang="de-CH" dirty="0" smtClean="0"/>
              <a:t>)</a:t>
            </a:r>
          </a:p>
          <a:p>
            <a:endParaRPr lang="de-CH" dirty="0"/>
          </a:p>
          <a:p>
            <a:r>
              <a:rPr lang="de-CH" dirty="0" err="1" smtClean="0"/>
              <a:t>Usually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Json</a:t>
            </a:r>
            <a:endParaRPr lang="de-CH" dirty="0" smtClean="0"/>
          </a:p>
          <a:p>
            <a:pPr lvl="1"/>
            <a:r>
              <a:rPr lang="de-CH" dirty="0" err="1" smtClean="0"/>
              <a:t>Xml</a:t>
            </a:r>
            <a:endParaRPr lang="de-CH" dirty="0" smtClean="0"/>
          </a:p>
          <a:p>
            <a:pPr lvl="1"/>
            <a:r>
              <a:rPr lang="de-CH" dirty="0" smtClean="0"/>
              <a:t>Text </a:t>
            </a:r>
            <a:r>
              <a:rPr lang="de-CH" dirty="0" err="1" smtClean="0"/>
              <a:t>files</a:t>
            </a:r>
            <a:endParaRPr lang="de-CH" dirty="0" smtClean="0"/>
          </a:p>
          <a:p>
            <a:pPr lvl="1"/>
            <a:r>
              <a:rPr lang="de-CH" dirty="0" smtClean="0"/>
              <a:t>Image </a:t>
            </a:r>
            <a:r>
              <a:rPr lang="de-CH" dirty="0" err="1" smtClean="0"/>
              <a:t>masks</a:t>
            </a:r>
            <a:endParaRPr lang="de-CH" dirty="0" smtClean="0"/>
          </a:p>
          <a:p>
            <a:pPr lvl="1"/>
            <a:r>
              <a:rPr lang="de-CH" dirty="0" smtClean="0"/>
              <a:t>(</a:t>
            </a:r>
            <a:r>
              <a:rPr lang="de-CH" dirty="0" err="1" smtClean="0"/>
              <a:t>Azure</a:t>
            </a:r>
            <a:r>
              <a:rPr lang="de-CH" dirty="0" smtClean="0"/>
              <a:t>) </a:t>
            </a:r>
            <a:r>
              <a:rPr lang="de-CH" dirty="0" err="1" smtClean="0"/>
              <a:t>MLTable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19470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Image </a:t>
            </a:r>
            <a:r>
              <a:rPr lang="de-CH" dirty="0" err="1" smtClean="0"/>
              <a:t>classification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of the LeNet-5 network. The output shape is channel × height × width. Each convolutional layer uses size 5 × 5, padding 0, strides 1. Each pooling layer size 2 × 2 and strides 2.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91" y="3051747"/>
            <a:ext cx="998130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7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AlexNet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2056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architecture of the </a:t>
            </a:r>
            <a:r>
              <a:rPr lang="en-US" dirty="0" err="1"/>
              <a:t>AlexNet</a:t>
            </a:r>
            <a:r>
              <a:rPr lang="en-US" dirty="0"/>
              <a:t> network. The convolution size in the first layer is 11 × 11, the second layer is reduced to 5 × 5, and then all 3 × 3 is adopted. Conv_1, Conv_2, and Conv_5 layers are followed by a max-pooling layer with size 3 × 3 and strides 2. Finally, there are two fully connected layers of 4096 and an output layer of 1000 categories.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de-CH" dirty="0"/>
          </a:p>
        </p:txBody>
      </p:sp>
      <p:pic>
        <p:nvPicPr>
          <p:cNvPr id="2050" name="Picture 2" descr="https://www.mdpi.com/remotesensing/remotesensing-13-04712/article_deploy/html/images/remotesensing-13-04712-g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993" y="1027906"/>
            <a:ext cx="7465142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63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VGG16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architecture of the VGG-16 network. </a:t>
            </a:r>
            <a:r>
              <a:rPr lang="en-US" dirty="0" err="1"/>
              <a:t>Conv</a:t>
            </a:r>
            <a:r>
              <a:rPr lang="en-US" dirty="0"/>
              <a:t>: size = 3 × 3, stride = 1, padding = 1. Pool: size = 3 × 3, stride = 2.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3074" name="Picture 2" descr="https://www.mdpi.com/remotesensing/remotesensing-13-04712/article_deploy/html/images/remotesensing-13-04712-g00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3662"/>
            <a:ext cx="11030274" cy="323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12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Reference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previous</a:t>
            </a:r>
            <a:r>
              <a:rPr lang="de-CH" dirty="0" smtClean="0"/>
              <a:t> 3 </a:t>
            </a:r>
            <a:r>
              <a:rPr lang="de-CH" dirty="0" err="1" smtClean="0"/>
              <a:t>images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43" y="1825625"/>
            <a:ext cx="68103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31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Other </a:t>
            </a:r>
            <a:r>
              <a:rPr lang="de-CH" dirty="0" err="1" smtClean="0"/>
              <a:t>well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r>
              <a:rPr lang="de-CH" dirty="0" smtClean="0"/>
              <a:t> </a:t>
            </a:r>
            <a:r>
              <a:rPr lang="de-CH" dirty="0" err="1" smtClean="0"/>
              <a:t>architectures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9131"/>
            <a:ext cx="7267575" cy="412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16" y="3291272"/>
            <a:ext cx="7013696" cy="24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Classification</a:t>
            </a:r>
            <a:r>
              <a:rPr lang="de-CH" dirty="0" smtClean="0"/>
              <a:t> </a:t>
            </a:r>
            <a:r>
              <a:rPr lang="de-CH" dirty="0" err="1" smtClean="0"/>
              <a:t>benchmarks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https://paperswithcode.com/sota/image-classification-on-imagenet</a:t>
            </a:r>
            <a:endParaRPr lang="de-CH" dirty="0" smtClean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54" y="2468196"/>
            <a:ext cx="7525377" cy="438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39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question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…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Now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able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classify</a:t>
            </a:r>
            <a:r>
              <a:rPr lang="de-CH" dirty="0" smtClean="0"/>
              <a:t> </a:t>
            </a:r>
            <a:r>
              <a:rPr lang="de-CH" dirty="0" err="1" smtClean="0"/>
              <a:t>images</a:t>
            </a:r>
            <a:r>
              <a:rPr lang="de-CH" dirty="0" smtClean="0"/>
              <a:t> </a:t>
            </a: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well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possible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localize</a:t>
            </a:r>
            <a:r>
              <a:rPr lang="de-CH" dirty="0" smtClean="0"/>
              <a:t> </a:t>
            </a:r>
            <a:r>
              <a:rPr lang="de-CH" dirty="0" err="1" smtClean="0"/>
              <a:t>objects</a:t>
            </a:r>
            <a:r>
              <a:rPr lang="de-CH" dirty="0" smtClean="0"/>
              <a:t> </a:t>
            </a:r>
            <a:r>
              <a:rPr lang="de-CH" dirty="0" err="1" smtClean="0"/>
              <a:t>inside</a:t>
            </a:r>
            <a:r>
              <a:rPr lang="de-CH" dirty="0" smtClean="0"/>
              <a:t> </a:t>
            </a:r>
            <a:r>
              <a:rPr lang="de-CH" dirty="0" err="1" smtClean="0"/>
              <a:t>images</a:t>
            </a:r>
            <a:r>
              <a:rPr lang="de-CH" dirty="0" smtClean="0"/>
              <a:t> and </a:t>
            </a:r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classify</a:t>
            </a:r>
            <a:r>
              <a:rPr lang="de-CH" dirty="0" smtClean="0"/>
              <a:t> </a:t>
            </a:r>
            <a:r>
              <a:rPr lang="de-CH" dirty="0" err="1" smtClean="0"/>
              <a:t>them</a:t>
            </a:r>
            <a:r>
              <a:rPr lang="de-CH" dirty="0" smtClean="0"/>
              <a:t>?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27" y="3268768"/>
            <a:ext cx="7655545" cy="31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straightforward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: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Template </a:t>
            </a:r>
            <a:r>
              <a:rPr lang="de-CH" dirty="0" err="1" smtClean="0"/>
              <a:t>matching</a:t>
            </a:r>
            <a:r>
              <a:rPr lang="de-CH" dirty="0"/>
              <a:t> </a:t>
            </a:r>
            <a:r>
              <a:rPr lang="de-CH" dirty="0" smtClean="0"/>
              <a:t>+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02" y="2530781"/>
            <a:ext cx="6381750" cy="3257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84938" y="2945423"/>
            <a:ext cx="4000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52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straightforward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: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Template </a:t>
            </a:r>
            <a:r>
              <a:rPr lang="de-CH" dirty="0" err="1" smtClean="0"/>
              <a:t>matching</a:t>
            </a:r>
            <a:r>
              <a:rPr lang="de-CH" dirty="0"/>
              <a:t> </a:t>
            </a:r>
            <a:r>
              <a:rPr lang="de-CH" dirty="0" smtClean="0"/>
              <a:t>+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02" y="2530781"/>
            <a:ext cx="6381750" cy="32575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584938" y="2945423"/>
            <a:ext cx="4000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584938" y="3827584"/>
            <a:ext cx="4000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84938" y="4709745"/>
            <a:ext cx="40005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Computer </a:t>
            </a:r>
            <a:r>
              <a:rPr lang="de-CH" dirty="0" err="1" smtClean="0"/>
              <a:t>vision</a:t>
            </a:r>
            <a:r>
              <a:rPr lang="de-CH" dirty="0" smtClean="0"/>
              <a:t>: First </a:t>
            </a:r>
            <a:r>
              <a:rPr lang="de-CH" dirty="0" err="1" smtClean="0"/>
              <a:t>steps</a:t>
            </a:r>
            <a:r>
              <a:rPr lang="de-CH" dirty="0" smtClean="0"/>
              <a:t>.</a:t>
            </a:r>
            <a:endParaRPr lang="de-CH" dirty="0"/>
          </a:p>
          <a:p>
            <a:r>
              <a:rPr lang="de-CH" dirty="0" smtClean="0"/>
              <a:t>A </a:t>
            </a:r>
            <a:r>
              <a:rPr lang="de-CH" dirty="0" err="1" smtClean="0"/>
              <a:t>walk</a:t>
            </a:r>
            <a:r>
              <a:rPr lang="de-CH" dirty="0" smtClean="0"/>
              <a:t> </a:t>
            </a:r>
            <a:r>
              <a:rPr lang="de-CH" dirty="0" err="1" smtClean="0"/>
              <a:t>through</a:t>
            </a:r>
            <a:r>
              <a:rPr lang="de-CH" dirty="0" smtClean="0"/>
              <a:t> from </a:t>
            </a:r>
            <a:r>
              <a:rPr lang="de-CH" dirty="0" err="1" smtClean="0"/>
              <a:t>from</a:t>
            </a:r>
            <a:r>
              <a:rPr lang="de-CH" dirty="0" smtClean="0"/>
              <a:t> Viola-Jones and HOG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FasterRCNN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Scratch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surface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/>
              <a:t> </a:t>
            </a:r>
            <a:r>
              <a:rPr lang="de-CH" dirty="0" smtClean="0"/>
              <a:t>different </a:t>
            </a:r>
            <a:r>
              <a:rPr lang="de-CH" dirty="0" err="1" smtClean="0"/>
              <a:t>techniques</a:t>
            </a:r>
            <a:r>
              <a:rPr lang="de-CH" dirty="0" smtClean="0"/>
              <a:t>.</a:t>
            </a:r>
          </a:p>
          <a:p>
            <a:pPr lvl="1"/>
            <a:r>
              <a:rPr lang="de-CH" dirty="0" err="1" smtClean="0"/>
              <a:t>Going</a:t>
            </a:r>
            <a:r>
              <a:rPr lang="de-CH" dirty="0" smtClean="0"/>
              <a:t> in </a:t>
            </a:r>
            <a:r>
              <a:rPr lang="de-CH" dirty="0" err="1" smtClean="0"/>
              <a:t>details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RCNN </a:t>
            </a:r>
            <a:r>
              <a:rPr lang="de-CH" dirty="0" err="1" smtClean="0"/>
              <a:t>family</a:t>
            </a:r>
            <a:r>
              <a:rPr lang="de-CH" dirty="0" smtClean="0"/>
              <a:t>.</a:t>
            </a:r>
          </a:p>
          <a:p>
            <a:r>
              <a:rPr lang="de-CH" dirty="0" smtClean="0"/>
              <a:t>Practice:</a:t>
            </a:r>
          </a:p>
          <a:p>
            <a:pPr lvl="1"/>
            <a:r>
              <a:rPr lang="de-CH" dirty="0" err="1" smtClean="0"/>
              <a:t>Pytorch</a:t>
            </a:r>
            <a:r>
              <a:rPr lang="de-CH" dirty="0" smtClean="0"/>
              <a:t> + </a:t>
            </a:r>
            <a:r>
              <a:rPr lang="de-CH" dirty="0" err="1" smtClean="0"/>
              <a:t>DataLoader</a:t>
            </a:r>
            <a:r>
              <a:rPr lang="de-CH" dirty="0" smtClean="0"/>
              <a:t> + </a:t>
            </a:r>
            <a:r>
              <a:rPr lang="de-CH" dirty="0" err="1" smtClean="0"/>
              <a:t>FasterRCNN</a:t>
            </a:r>
            <a:endParaRPr lang="de-CH" dirty="0"/>
          </a:p>
          <a:p>
            <a:pPr lvl="1"/>
            <a:r>
              <a:rPr lang="de-CH" dirty="0" smtClean="0"/>
              <a:t>Image </a:t>
            </a:r>
            <a:r>
              <a:rPr lang="de-CH" dirty="0" err="1" smtClean="0"/>
              <a:t>augmentation</a:t>
            </a:r>
            <a:r>
              <a:rPr lang="de-CH" dirty="0" smtClean="0"/>
              <a:t> </a:t>
            </a:r>
            <a:r>
              <a:rPr lang="de-CH" dirty="0" err="1" smtClean="0"/>
              <a:t>effect</a:t>
            </a:r>
            <a:endParaRPr lang="de-CH" dirty="0" smtClean="0"/>
          </a:p>
          <a:p>
            <a:pPr lvl="1"/>
            <a:r>
              <a:rPr lang="de-CH" dirty="0" err="1" smtClean="0"/>
              <a:t>Freezing</a:t>
            </a:r>
            <a:r>
              <a:rPr lang="de-CH" dirty="0" smtClean="0"/>
              <a:t> </a:t>
            </a:r>
            <a:r>
              <a:rPr lang="de-CH" dirty="0" err="1" smtClean="0"/>
              <a:t>layers</a:t>
            </a:r>
            <a:r>
              <a:rPr lang="de-CH" dirty="0" smtClean="0"/>
              <a:t>.</a:t>
            </a:r>
          </a:p>
          <a:p>
            <a:pPr lvl="1"/>
            <a:endParaRPr lang="de-CH" dirty="0" smtClean="0"/>
          </a:p>
          <a:p>
            <a:pPr marL="0" indent="0">
              <a:buNone/>
            </a:pPr>
            <a:r>
              <a:rPr lang="de-CH" sz="2000" i="1" dirty="0" err="1" smtClean="0"/>
              <a:t>Some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of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the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slides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are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taken</a:t>
            </a:r>
            <a:r>
              <a:rPr lang="de-CH" sz="2000" i="1" dirty="0" smtClean="0"/>
              <a:t> from </a:t>
            </a:r>
            <a:r>
              <a:rPr lang="de-CH" sz="2000" i="1" dirty="0" err="1" smtClean="0"/>
              <a:t>the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computer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vision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course</a:t>
            </a:r>
            <a:r>
              <a:rPr lang="de-CH" sz="2000" i="1" dirty="0" smtClean="0"/>
              <a:t> </a:t>
            </a:r>
            <a:r>
              <a:rPr lang="de-CH" sz="2000" i="1" dirty="0" err="1" smtClean="0"/>
              <a:t>of</a:t>
            </a:r>
            <a:r>
              <a:rPr lang="de-CH" sz="2000" i="1" dirty="0" smtClean="0"/>
              <a:t> Prof  Leal-</a:t>
            </a:r>
            <a:r>
              <a:rPr lang="de-CH" sz="2000" i="1" dirty="0" err="1" smtClean="0"/>
              <a:t>Taixé</a:t>
            </a:r>
            <a:r>
              <a:rPr lang="de-CH" sz="2000" i="1" dirty="0" smtClean="0"/>
              <a:t> (TUM.de):</a:t>
            </a:r>
          </a:p>
          <a:p>
            <a:pPr marL="0" indent="0">
              <a:buNone/>
            </a:pPr>
            <a:r>
              <a:rPr lang="de-CH" dirty="0" smtClean="0">
                <a:hlinkClick r:id="rId2"/>
              </a:rPr>
              <a:t>https://dvl.in.tum.de/teaching/cv3dst-ss22/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8468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straightforward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: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Template </a:t>
            </a:r>
            <a:r>
              <a:rPr lang="de-CH" dirty="0" err="1" smtClean="0"/>
              <a:t>matching</a:t>
            </a:r>
            <a:r>
              <a:rPr lang="de-CH" dirty="0"/>
              <a:t> </a:t>
            </a:r>
            <a:r>
              <a:rPr lang="de-CH" dirty="0" smtClean="0"/>
              <a:t>+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02" y="2530781"/>
            <a:ext cx="6381750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71" y="3790217"/>
            <a:ext cx="666750" cy="1581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3771" y="6260123"/>
            <a:ext cx="328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Different </a:t>
            </a:r>
            <a:r>
              <a:rPr lang="de-CH" dirty="0" err="1" smtClean="0"/>
              <a:t>regions</a:t>
            </a:r>
            <a:r>
              <a:rPr lang="de-CH" dirty="0" smtClean="0"/>
              <a:t>, </a:t>
            </a:r>
            <a:r>
              <a:rPr lang="de-CH" dirty="0" err="1" smtClean="0"/>
              <a:t>low</a:t>
            </a:r>
            <a:r>
              <a:rPr lang="de-CH" dirty="0" smtClean="0"/>
              <a:t> </a:t>
            </a:r>
            <a:r>
              <a:rPr lang="de-CH" dirty="0" err="1" smtClean="0"/>
              <a:t>correlation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5348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 </a:t>
            </a:r>
            <a:r>
              <a:rPr lang="de-CH" dirty="0" err="1" smtClean="0"/>
              <a:t>straightforward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: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Template </a:t>
            </a:r>
            <a:r>
              <a:rPr lang="de-CH" dirty="0" err="1" smtClean="0"/>
              <a:t>matching</a:t>
            </a:r>
            <a:r>
              <a:rPr lang="de-CH" dirty="0"/>
              <a:t> </a:t>
            </a:r>
            <a:r>
              <a:rPr lang="de-CH" dirty="0" smtClean="0"/>
              <a:t>+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002" y="2530781"/>
            <a:ext cx="6381750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808" y="3458186"/>
            <a:ext cx="666750" cy="1581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3771" y="6260123"/>
            <a:ext cx="315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Similar</a:t>
            </a:r>
            <a:r>
              <a:rPr lang="de-CH" dirty="0" smtClean="0"/>
              <a:t> </a:t>
            </a:r>
            <a:r>
              <a:rPr lang="de-CH" dirty="0" err="1" smtClean="0"/>
              <a:t>regions</a:t>
            </a:r>
            <a:r>
              <a:rPr lang="de-CH" dirty="0" smtClean="0"/>
              <a:t>, high </a:t>
            </a:r>
            <a:r>
              <a:rPr lang="de-CH" dirty="0" err="1" smtClean="0"/>
              <a:t>correlation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87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Occlusion</a:t>
            </a:r>
            <a:r>
              <a:rPr lang="de-CH" dirty="0" smtClean="0"/>
              <a:t>: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see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whole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.</a:t>
            </a:r>
          </a:p>
          <a:p>
            <a:r>
              <a:rPr lang="de-CH" dirty="0" smtClean="0"/>
              <a:t>Works </a:t>
            </a:r>
            <a:r>
              <a:rPr lang="de-CH" dirty="0" err="1" smtClean="0"/>
              <a:t>for</a:t>
            </a:r>
            <a:r>
              <a:rPr lang="de-CH" dirty="0" smtClean="0"/>
              <a:t> a </a:t>
            </a:r>
            <a:r>
              <a:rPr lang="de-CH" dirty="0" err="1" smtClean="0"/>
              <a:t>given</a:t>
            </a:r>
            <a:r>
              <a:rPr lang="de-CH" dirty="0" smtClean="0"/>
              <a:t> </a:t>
            </a:r>
            <a:r>
              <a:rPr lang="de-CH" dirty="0" err="1" smtClean="0"/>
              <a:t>instance</a:t>
            </a:r>
            <a:r>
              <a:rPr lang="de-CH" dirty="0" smtClean="0"/>
              <a:t> but not a </a:t>
            </a:r>
            <a:r>
              <a:rPr lang="de-CH" dirty="0" err="1" smtClean="0"/>
              <a:t>class</a:t>
            </a:r>
            <a:r>
              <a:rPr lang="de-CH" dirty="0" smtClean="0"/>
              <a:t>.</a:t>
            </a:r>
          </a:p>
          <a:p>
            <a:r>
              <a:rPr lang="de-CH" dirty="0" smtClean="0"/>
              <a:t>Pose </a:t>
            </a:r>
            <a:r>
              <a:rPr lang="de-CH" dirty="0" err="1" smtClean="0"/>
              <a:t>changes</a:t>
            </a:r>
            <a:r>
              <a:rPr lang="de-CH" dirty="0" smtClean="0"/>
              <a:t>, </a:t>
            </a:r>
            <a:r>
              <a:rPr lang="de-CH" dirty="0" err="1" smtClean="0"/>
              <a:t>scales</a:t>
            </a:r>
            <a:r>
              <a:rPr lang="de-CH" dirty="0" smtClean="0"/>
              <a:t> and </a:t>
            </a:r>
            <a:r>
              <a:rPr lang="de-CH" dirty="0" err="1" smtClean="0"/>
              <a:t>aspect</a:t>
            </a:r>
            <a:r>
              <a:rPr lang="de-CH" dirty="0" smtClean="0"/>
              <a:t> </a:t>
            </a:r>
            <a:r>
              <a:rPr lang="de-CH" dirty="0" err="1" smtClean="0"/>
              <a:t>ratio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3582866"/>
            <a:ext cx="72771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7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Other </a:t>
            </a:r>
            <a:r>
              <a:rPr lang="de-CH" dirty="0" err="1" smtClean="0"/>
              <a:t>techniques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Feature </a:t>
            </a:r>
            <a:r>
              <a:rPr lang="de-CH" dirty="0" err="1" smtClean="0"/>
              <a:t>detector</a:t>
            </a:r>
            <a:r>
              <a:rPr lang="de-CH" dirty="0" smtClean="0"/>
              <a:t> </a:t>
            </a:r>
            <a:r>
              <a:rPr lang="de-CH" dirty="0" err="1" smtClean="0"/>
              <a:t>using</a:t>
            </a:r>
            <a:r>
              <a:rPr lang="de-CH" dirty="0" smtClean="0"/>
              <a:t> </a:t>
            </a:r>
            <a:r>
              <a:rPr lang="de-CH" dirty="0" err="1" smtClean="0"/>
              <a:t>classical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processing</a:t>
            </a:r>
            <a:r>
              <a:rPr lang="de-CH" dirty="0" smtClean="0"/>
              <a:t> </a:t>
            </a:r>
            <a:r>
              <a:rPr lang="de-CH" dirty="0" err="1" smtClean="0"/>
              <a:t>techniques</a:t>
            </a:r>
            <a:r>
              <a:rPr lang="de-CH" dirty="0" smtClean="0"/>
              <a:t> + </a:t>
            </a:r>
            <a:r>
              <a:rPr lang="de-CH" dirty="0" err="1" smtClean="0"/>
              <a:t>Classifier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Viola-Jones </a:t>
            </a:r>
            <a:r>
              <a:rPr lang="de-CH" dirty="0" err="1" smtClean="0"/>
              <a:t>detector</a:t>
            </a:r>
            <a:r>
              <a:rPr lang="de-CH" dirty="0" smtClean="0"/>
              <a:t> (</a:t>
            </a:r>
            <a:r>
              <a:rPr lang="de-CH" dirty="0" err="1" smtClean="0"/>
              <a:t>Classifier</a:t>
            </a:r>
            <a:r>
              <a:rPr lang="de-CH" dirty="0" smtClean="0"/>
              <a:t> = </a:t>
            </a:r>
            <a:r>
              <a:rPr lang="de-CH" dirty="0" err="1" smtClean="0"/>
              <a:t>AdaBoost</a:t>
            </a:r>
            <a:r>
              <a:rPr lang="de-CH" dirty="0" smtClean="0"/>
              <a:t>). </a:t>
            </a:r>
            <a:r>
              <a:rPr lang="de-CH" dirty="0" err="1" smtClean="0"/>
              <a:t>Originally</a:t>
            </a:r>
            <a:r>
              <a:rPr lang="de-CH" dirty="0" smtClean="0"/>
              <a:t> </a:t>
            </a:r>
            <a:r>
              <a:rPr lang="de-CH" dirty="0" err="1" smtClean="0"/>
              <a:t>introduced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face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 but </a:t>
            </a:r>
            <a:r>
              <a:rPr lang="de-CH" dirty="0" err="1" smtClean="0"/>
              <a:t>could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applied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any</a:t>
            </a:r>
            <a:r>
              <a:rPr lang="de-CH" dirty="0" smtClean="0"/>
              <a:t> </a:t>
            </a:r>
            <a:r>
              <a:rPr lang="de-CH" dirty="0" err="1" smtClean="0"/>
              <a:t>other</a:t>
            </a:r>
            <a:r>
              <a:rPr lang="de-CH" dirty="0" smtClean="0"/>
              <a:t> </a:t>
            </a:r>
            <a:r>
              <a:rPr lang="de-CH" dirty="0" err="1" smtClean="0"/>
              <a:t>class</a:t>
            </a:r>
            <a:r>
              <a:rPr lang="de-CH" dirty="0" smtClean="0"/>
              <a:t>.</a:t>
            </a:r>
          </a:p>
          <a:p>
            <a:pPr lvl="1"/>
            <a:r>
              <a:rPr lang="de-CH" dirty="0" err="1" smtClean="0"/>
              <a:t>Histogram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Gradient (</a:t>
            </a:r>
            <a:r>
              <a:rPr lang="de-CH" dirty="0" err="1" smtClean="0"/>
              <a:t>Classifier</a:t>
            </a:r>
            <a:r>
              <a:rPr lang="de-CH" dirty="0" smtClean="0"/>
              <a:t> = SVM). </a:t>
            </a:r>
            <a:r>
              <a:rPr lang="de-CH" dirty="0" err="1" smtClean="0"/>
              <a:t>Originally</a:t>
            </a:r>
            <a:r>
              <a:rPr lang="de-CH" dirty="0" smtClean="0"/>
              <a:t> </a:t>
            </a:r>
            <a:r>
              <a:rPr lang="de-CH" dirty="0" err="1" smtClean="0"/>
              <a:t>introduced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pedestrian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.</a:t>
            </a:r>
          </a:p>
          <a:p>
            <a:pPr lvl="1"/>
            <a:endParaRPr lang="de-CH" dirty="0"/>
          </a:p>
          <a:p>
            <a:r>
              <a:rPr lang="de-CH" dirty="0" smtClean="0"/>
              <a:t>Problems: </a:t>
            </a:r>
            <a:r>
              <a:rPr lang="de-CH" dirty="0" err="1" smtClean="0"/>
              <a:t>features</a:t>
            </a:r>
            <a:r>
              <a:rPr lang="de-CH" dirty="0" smtClean="0"/>
              <a:t> </a:t>
            </a:r>
            <a:r>
              <a:rPr lang="de-CH" dirty="0" err="1" smtClean="0"/>
              <a:t>should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hand</a:t>
            </a:r>
            <a:r>
              <a:rPr lang="de-CH" dirty="0" smtClean="0"/>
              <a:t> </a:t>
            </a:r>
            <a:r>
              <a:rPr lang="de-CH" dirty="0" err="1" smtClean="0"/>
              <a:t>crafted</a:t>
            </a:r>
            <a:r>
              <a:rPr lang="de-CH" dirty="0" smtClean="0"/>
              <a:t> per </a:t>
            </a:r>
            <a:r>
              <a:rPr lang="de-CH" dirty="0" err="1" smtClean="0"/>
              <a:t>object</a:t>
            </a:r>
            <a:r>
              <a:rPr lang="de-CH" dirty="0"/>
              <a:t> </a:t>
            </a:r>
            <a:r>
              <a:rPr lang="de-CH" dirty="0" smtClean="0"/>
              <a:t>+ a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pose</a:t>
            </a:r>
            <a:r>
              <a:rPr lang="de-CH" dirty="0" smtClean="0"/>
              <a:t> and </a:t>
            </a:r>
            <a:r>
              <a:rPr lang="de-CH" dirty="0" err="1" smtClean="0"/>
              <a:t>instance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class</a:t>
            </a:r>
            <a:r>
              <a:rPr lang="de-CH" dirty="0" smtClean="0"/>
              <a:t>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 smtClean="0"/>
              <a:t>Toward</a:t>
            </a:r>
            <a:r>
              <a:rPr lang="de-CH" dirty="0" smtClean="0"/>
              <a:t> </a:t>
            </a:r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?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643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Few</a:t>
            </a:r>
            <a:r>
              <a:rPr lang="de-CH" dirty="0" smtClean="0"/>
              <a:t> </a:t>
            </a:r>
            <a:r>
              <a:rPr lang="de-CH" dirty="0" err="1" smtClean="0"/>
              <a:t>terms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Objectness</a:t>
            </a:r>
            <a:r>
              <a:rPr lang="de-CH" dirty="0" smtClean="0"/>
              <a:t> and Region </a:t>
            </a:r>
            <a:r>
              <a:rPr lang="de-CH" dirty="0" err="1" smtClean="0"/>
              <a:t>Proposal</a:t>
            </a:r>
            <a:r>
              <a:rPr lang="de-CH" dirty="0" smtClean="0"/>
              <a:t> </a:t>
            </a:r>
            <a:r>
              <a:rPr lang="de-CH" dirty="0" err="1" smtClean="0"/>
              <a:t>Methods</a:t>
            </a:r>
            <a:r>
              <a:rPr lang="de-CH" dirty="0" smtClean="0"/>
              <a:t>.</a:t>
            </a:r>
          </a:p>
          <a:p>
            <a:r>
              <a:rPr lang="de-CH" dirty="0" smtClean="0"/>
              <a:t>Non-Maxima Suppression and </a:t>
            </a:r>
            <a:r>
              <a:rPr lang="de-CH" dirty="0" err="1" smtClean="0"/>
              <a:t>Intersection</a:t>
            </a:r>
            <a:r>
              <a:rPr lang="de-CH" dirty="0" smtClean="0"/>
              <a:t> </a:t>
            </a:r>
            <a:r>
              <a:rPr lang="de-CH" dirty="0" err="1" smtClean="0"/>
              <a:t>over</a:t>
            </a:r>
            <a:r>
              <a:rPr lang="de-CH" dirty="0" smtClean="0"/>
              <a:t> Union</a:t>
            </a:r>
          </a:p>
        </p:txBody>
      </p:sp>
    </p:spTree>
    <p:extLst>
      <p:ext uri="{BB962C8B-B14F-4D97-AF65-F5344CB8AC3E}">
        <p14:creationId xmlns:p14="http://schemas.microsoft.com/office/powerpoint/2010/main" val="28309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Objectness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likely</a:t>
            </a:r>
            <a:r>
              <a:rPr lang="de-CH" dirty="0" smtClean="0"/>
              <a:t> a </a:t>
            </a:r>
            <a:r>
              <a:rPr lang="de-CH" dirty="0" err="1" smtClean="0"/>
              <a:t>region</a:t>
            </a:r>
            <a:r>
              <a:rPr lang="de-CH" dirty="0" smtClean="0"/>
              <a:t> (</a:t>
            </a:r>
            <a:r>
              <a:rPr lang="de-CH" dirty="0" err="1" smtClean="0"/>
              <a:t>of</a:t>
            </a:r>
            <a:r>
              <a:rPr lang="de-CH" dirty="0" smtClean="0"/>
              <a:t> an </a:t>
            </a:r>
            <a:r>
              <a:rPr lang="de-CH" dirty="0" err="1" smtClean="0"/>
              <a:t>image</a:t>
            </a:r>
            <a:r>
              <a:rPr lang="de-CH" dirty="0" smtClean="0"/>
              <a:t>) </a:t>
            </a:r>
            <a:r>
              <a:rPr lang="de-CH" dirty="0" err="1" smtClean="0"/>
              <a:t>contains</a:t>
            </a:r>
            <a:r>
              <a:rPr lang="de-CH" dirty="0" smtClean="0"/>
              <a:t> an </a:t>
            </a:r>
            <a:r>
              <a:rPr lang="de-CH" dirty="0" err="1" smtClean="0"/>
              <a:t>object</a:t>
            </a:r>
            <a:r>
              <a:rPr lang="de-CH" dirty="0" smtClean="0"/>
              <a:t>?</a:t>
            </a:r>
          </a:p>
          <a:p>
            <a:endParaRPr lang="de-CH" dirty="0" smtClean="0"/>
          </a:p>
          <a:p>
            <a:r>
              <a:rPr lang="de-CH" dirty="0" err="1" smtClean="0"/>
              <a:t>Objectness</a:t>
            </a:r>
            <a:r>
              <a:rPr lang="de-CH" dirty="0" smtClean="0"/>
              <a:t> </a:t>
            </a:r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smtClean="0">
                <a:sym typeface="Wingdings" panose="05000000000000000000" pitchFamily="2" charset="2"/>
              </a:rPr>
              <a:t> S</a:t>
            </a:r>
            <a:r>
              <a:rPr lang="de-CH" dirty="0" smtClean="0"/>
              <a:t>et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Proposals</a:t>
            </a:r>
            <a:r>
              <a:rPr lang="de-CH" dirty="0" smtClean="0"/>
              <a:t>.</a:t>
            </a:r>
          </a:p>
          <a:p>
            <a:endParaRPr lang="de-CH" dirty="0" smtClean="0"/>
          </a:p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 </a:t>
            </a:r>
            <a:r>
              <a:rPr lang="de-CH" dirty="0" err="1" smtClean="0"/>
              <a:t>methods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Selective</a:t>
            </a:r>
            <a:r>
              <a:rPr lang="de-CH" dirty="0" smtClean="0"/>
              <a:t> </a:t>
            </a:r>
            <a:r>
              <a:rPr lang="de-CH" dirty="0" err="1" smtClean="0"/>
              <a:t>search</a:t>
            </a:r>
            <a:r>
              <a:rPr lang="de-CH" dirty="0" smtClean="0"/>
              <a:t>: van de Sande et al. Segmentation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selective</a:t>
            </a:r>
            <a:r>
              <a:rPr lang="de-CH" dirty="0" smtClean="0"/>
              <a:t> </a:t>
            </a:r>
            <a:r>
              <a:rPr lang="de-CH" dirty="0" err="1" smtClean="0"/>
              <a:t>search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recognition</a:t>
            </a:r>
            <a:r>
              <a:rPr lang="de-CH" dirty="0" smtClean="0"/>
              <a:t>. ICCV 2011. </a:t>
            </a:r>
          </a:p>
          <a:p>
            <a:pPr lvl="1"/>
            <a:r>
              <a:rPr lang="de-CH" dirty="0" smtClean="0"/>
              <a:t>Edge </a:t>
            </a:r>
            <a:r>
              <a:rPr lang="de-CH" dirty="0" err="1" smtClean="0"/>
              <a:t>boxes</a:t>
            </a:r>
            <a:r>
              <a:rPr lang="de-CH" dirty="0" smtClean="0"/>
              <a:t>: </a:t>
            </a:r>
            <a:r>
              <a:rPr lang="de-CH" dirty="0" err="1" smtClean="0"/>
              <a:t>Zitnick</a:t>
            </a:r>
            <a:r>
              <a:rPr lang="de-CH" dirty="0" smtClean="0"/>
              <a:t> and Dollar. Edge </a:t>
            </a:r>
            <a:r>
              <a:rPr lang="de-CH" dirty="0" err="1" smtClean="0"/>
              <a:t>boxes</a:t>
            </a:r>
            <a:r>
              <a:rPr lang="de-CH" dirty="0" smtClean="0"/>
              <a:t>: </a:t>
            </a:r>
            <a:r>
              <a:rPr lang="de-CH" dirty="0" err="1" smtClean="0"/>
              <a:t>locating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proposals</a:t>
            </a:r>
            <a:r>
              <a:rPr lang="de-CH" dirty="0" smtClean="0"/>
              <a:t> from </a:t>
            </a:r>
            <a:r>
              <a:rPr lang="de-CH" dirty="0" err="1" smtClean="0"/>
              <a:t>edges</a:t>
            </a:r>
            <a:r>
              <a:rPr lang="de-CH" dirty="0" smtClean="0"/>
              <a:t>. ECCV 2014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4711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Non-Maxima Suppression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We</a:t>
            </a:r>
            <a:r>
              <a:rPr lang="de-CH" dirty="0" smtClean="0"/>
              <a:t> do not </a:t>
            </a:r>
            <a:r>
              <a:rPr lang="de-CH" dirty="0" err="1" smtClean="0"/>
              <a:t>need</a:t>
            </a:r>
            <a:r>
              <a:rPr lang="de-CH" dirty="0" smtClean="0"/>
              <a:t> all </a:t>
            </a:r>
            <a:r>
              <a:rPr lang="de-CH" dirty="0" err="1" smtClean="0"/>
              <a:t>proposals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a </a:t>
            </a:r>
            <a:r>
              <a:rPr lang="de-CH" dirty="0" err="1" smtClean="0"/>
              <a:t>method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quantify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best</a:t>
            </a:r>
            <a:r>
              <a:rPr lang="de-CH" dirty="0" smtClean="0"/>
              <a:t> </a:t>
            </a:r>
            <a:r>
              <a:rPr lang="de-CH" dirty="0" err="1" smtClean="0"/>
              <a:t>boxes</a:t>
            </a:r>
            <a:r>
              <a:rPr lang="de-CH" dirty="0"/>
              <a:t> </a:t>
            </a:r>
            <a:r>
              <a:rPr lang="de-CH" dirty="0" smtClean="0"/>
              <a:t>(IOU)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432" y="3452813"/>
            <a:ext cx="6315075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8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measure region overlap with the Intersection over Union (</a:t>
            </a:r>
            <a:r>
              <a:rPr lang="en-US" dirty="0" err="1" smtClean="0"/>
              <a:t>IoU</a:t>
            </a:r>
            <a:r>
              <a:rPr lang="en-US" dirty="0" smtClean="0"/>
              <a:t>) or </a:t>
            </a:r>
            <a:r>
              <a:rPr lang="en-US" dirty="0" err="1" smtClean="0"/>
              <a:t>Jaccard</a:t>
            </a:r>
            <a:r>
              <a:rPr lang="en-US" dirty="0" smtClean="0"/>
              <a:t> Index: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2597394"/>
            <a:ext cx="80391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Available</a:t>
            </a:r>
            <a:r>
              <a:rPr lang="de-CH" dirty="0" smtClean="0"/>
              <a:t> OD </a:t>
            </a:r>
            <a:r>
              <a:rPr lang="de-CH" dirty="0" err="1" smtClean="0"/>
              <a:t>algorithms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review</a:t>
            </a:r>
            <a:r>
              <a:rPr lang="de-CH" dirty="0" smtClean="0"/>
              <a:t> </a:t>
            </a:r>
            <a:r>
              <a:rPr lang="de-CH" dirty="0" err="1" smtClean="0"/>
              <a:t>papers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>
                <a:hlinkClick r:id="rId2"/>
              </a:rPr>
              <a:t>https://arxiv.org/pdf/1807.05511.pdf</a:t>
            </a:r>
            <a:endParaRPr lang="de-CH" dirty="0" smtClean="0"/>
          </a:p>
          <a:p>
            <a:pPr lvl="1"/>
            <a:r>
              <a:rPr lang="de-CH" dirty="0" smtClean="0">
                <a:hlinkClick r:id="rId3"/>
              </a:rPr>
              <a:t>https://www.sciencedirect.com/science/article/pii/S2666307421000267</a:t>
            </a:r>
            <a:endParaRPr lang="de-CH" dirty="0"/>
          </a:p>
          <a:p>
            <a:pPr lvl="1"/>
            <a:endParaRPr lang="de-CH" dirty="0" smtClean="0"/>
          </a:p>
          <a:p>
            <a:r>
              <a:rPr lang="de-CH" dirty="0" err="1" smtClean="0"/>
              <a:t>Grouping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stage</a:t>
            </a:r>
            <a:r>
              <a:rPr lang="de-CH" dirty="0" smtClean="0"/>
              <a:t> </a:t>
            </a:r>
            <a:r>
              <a:rPr lang="de-CH" dirty="0" err="1" smtClean="0"/>
              <a:t>algorithms</a:t>
            </a:r>
            <a:r>
              <a:rPr lang="de-CH" dirty="0" smtClean="0"/>
              <a:t>:</a:t>
            </a:r>
          </a:p>
          <a:p>
            <a:pPr lvl="2"/>
            <a:r>
              <a:rPr lang="de-CH" dirty="0" smtClean="0"/>
              <a:t>R-CNN </a:t>
            </a:r>
            <a:r>
              <a:rPr lang="de-CH" dirty="0" err="1" smtClean="0"/>
              <a:t>family</a:t>
            </a:r>
            <a:r>
              <a:rPr lang="de-CH" dirty="0" smtClean="0"/>
              <a:t> (RCNN, Fast RCNN, </a:t>
            </a:r>
            <a:r>
              <a:rPr lang="de-CH" dirty="0" err="1" smtClean="0"/>
              <a:t>Faster</a:t>
            </a:r>
            <a:r>
              <a:rPr lang="de-CH" dirty="0" smtClean="0"/>
              <a:t> RCNN)</a:t>
            </a:r>
          </a:p>
          <a:p>
            <a:pPr lvl="2"/>
            <a:r>
              <a:rPr lang="de-CH" dirty="0" smtClean="0"/>
              <a:t>SPP-Net, R-FCN, FPN</a:t>
            </a:r>
          </a:p>
          <a:p>
            <a:pPr lvl="1"/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stage</a:t>
            </a:r>
            <a:r>
              <a:rPr lang="de-CH" dirty="0" smtClean="0"/>
              <a:t> </a:t>
            </a:r>
            <a:r>
              <a:rPr lang="de-CH" dirty="0" err="1" smtClean="0"/>
              <a:t>algorithms</a:t>
            </a:r>
            <a:r>
              <a:rPr lang="de-CH" dirty="0" smtClean="0"/>
              <a:t>:</a:t>
            </a:r>
          </a:p>
          <a:p>
            <a:pPr lvl="2"/>
            <a:r>
              <a:rPr lang="de-CH" dirty="0" smtClean="0"/>
              <a:t>YOLO, SDD, </a:t>
            </a:r>
            <a:r>
              <a:rPr lang="de-CH" dirty="0" err="1" smtClean="0"/>
              <a:t>RetinaNet</a:t>
            </a:r>
            <a:endParaRPr lang="de-CH" dirty="0" smtClean="0"/>
          </a:p>
          <a:p>
            <a:pPr lvl="2"/>
            <a:r>
              <a:rPr lang="de-CH" dirty="0" err="1" smtClean="0"/>
              <a:t>ExtremeNet</a:t>
            </a:r>
            <a:r>
              <a:rPr lang="de-CH" dirty="0" smtClean="0"/>
              <a:t>, </a:t>
            </a:r>
            <a:r>
              <a:rPr lang="de-CH" dirty="0" err="1" smtClean="0"/>
              <a:t>CornerNet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85786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endParaRPr lang="de-CH" dirty="0" smtClean="0"/>
              </a:p>
              <a:p>
                <a:endParaRPr lang="de-CH" dirty="0"/>
              </a:p>
              <a:p>
                <a:endParaRPr lang="de-CH" dirty="0" smtClean="0"/>
              </a:p>
              <a:p>
                <a:endParaRPr lang="de-CH" dirty="0"/>
              </a:p>
              <a:p>
                <a:endParaRPr lang="de-CH" dirty="0" smtClean="0"/>
              </a:p>
              <a:p>
                <a:endParaRPr lang="de-CH" dirty="0"/>
              </a:p>
              <a:p>
                <a:endParaRPr lang="de-CH" dirty="0" smtClean="0"/>
              </a:p>
              <a:p>
                <a:endParaRPr lang="de-CH" dirty="0"/>
              </a:p>
              <a:p>
                <a:r>
                  <a:rPr lang="de-CH" dirty="0" smtClean="0"/>
                  <a:t>In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2SOD,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localization</a:t>
                </a:r>
                <a:r>
                  <a:rPr lang="de-CH" dirty="0" smtClean="0"/>
                  <a:t> and </a:t>
                </a:r>
                <a:r>
                  <a:rPr lang="de-CH" dirty="0" err="1" smtClean="0"/>
                  <a:t>classification</a:t>
                </a:r>
                <a:r>
                  <a:rPr lang="de-CH" dirty="0" smtClean="0"/>
                  <a:t> happen </a:t>
                </a:r>
                <a:r>
                  <a:rPr lang="de-CH" dirty="0" err="1" smtClean="0"/>
                  <a:t>only</a:t>
                </a:r>
                <a:r>
                  <a:rPr lang="de-CH" dirty="0" smtClean="0"/>
                  <a:t> in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ROI.</a:t>
                </a:r>
              </a:p>
              <a:p>
                <a:r>
                  <a:rPr lang="de-CH" dirty="0" smtClean="0"/>
                  <a:t>The </a:t>
                </a:r>
                <a14:m>
                  <m:oMath xmlns:m="http://schemas.openxmlformats.org/officeDocument/2006/math">
                    <m:r>
                      <a:rPr lang="de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de-CH" dirty="0" smtClean="0"/>
                  <a:t> in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2SOD </a:t>
                </a:r>
                <a:r>
                  <a:rPr lang="de-CH" dirty="0" err="1" smtClean="0"/>
                  <a:t>is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to</a:t>
                </a:r>
                <a:r>
                  <a:rPr lang="de-CH" dirty="0" smtClean="0"/>
                  <a:t> ‘</a:t>
                </a:r>
                <a:r>
                  <a:rPr lang="de-CH" dirty="0" err="1" smtClean="0"/>
                  <a:t>reflect</a:t>
                </a:r>
                <a:r>
                  <a:rPr lang="de-CH" dirty="0" smtClean="0"/>
                  <a:t>’ </a:t>
                </a:r>
                <a:r>
                  <a:rPr lang="de-CH" dirty="0" err="1" smtClean="0"/>
                  <a:t>bounding</a:t>
                </a:r>
                <a:r>
                  <a:rPr lang="de-CH" dirty="0" smtClean="0"/>
                  <a:t> box </a:t>
                </a:r>
                <a:r>
                  <a:rPr lang="de-CH" dirty="0" err="1" smtClean="0"/>
                  <a:t>refinement</a:t>
                </a:r>
                <a:r>
                  <a:rPr lang="de-CH" dirty="0" smtClean="0"/>
                  <a:t> (</a:t>
                </a:r>
                <a:r>
                  <a:rPr lang="de-CH" dirty="0" err="1" smtClean="0"/>
                  <a:t>we</a:t>
                </a:r>
                <a:r>
                  <a:rPr lang="de-CH" dirty="0" smtClean="0"/>
                  <a:t> will </a:t>
                </a:r>
                <a:r>
                  <a:rPr lang="de-CH" dirty="0" err="1" smtClean="0"/>
                  <a:t>see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this</a:t>
                </a:r>
                <a:r>
                  <a:rPr lang="de-CH" dirty="0" smtClean="0"/>
                  <a:t> in </a:t>
                </a:r>
                <a:r>
                  <a:rPr lang="de-CH" dirty="0" err="1" smtClean="0"/>
                  <a:t>the</a:t>
                </a:r>
                <a:r>
                  <a:rPr lang="de-CH" dirty="0" smtClean="0"/>
                  <a:t> </a:t>
                </a:r>
                <a:r>
                  <a:rPr lang="de-CH" dirty="0" err="1" smtClean="0"/>
                  <a:t>FasterRCNN</a:t>
                </a:r>
                <a:r>
                  <a:rPr lang="de-CH" dirty="0" smtClean="0"/>
                  <a:t>).</a:t>
                </a:r>
                <a:endParaRPr lang="de-CH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266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710" y="928718"/>
            <a:ext cx="7153275" cy="135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73" y="2886090"/>
            <a:ext cx="8943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4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Computer </a:t>
            </a:r>
            <a:r>
              <a:rPr lang="de-CH" dirty="0"/>
              <a:t>V</a:t>
            </a:r>
            <a:r>
              <a:rPr lang="de-CH" dirty="0" smtClean="0"/>
              <a:t>ision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8837"/>
            <a:ext cx="10679723" cy="443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2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Localization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25625"/>
            <a:ext cx="7953375" cy="37242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81954" y="3578469"/>
            <a:ext cx="3253154" cy="9935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10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Localization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1825625"/>
            <a:ext cx="795337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9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0200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5629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3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65321"/>
          </a:xfrm>
        </p:spPr>
        <p:txBody>
          <a:bodyPr>
            <a:normAutofit fontScale="92500"/>
          </a:bodyPr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smtClean="0"/>
              <a:t>Challenge: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loss</a:t>
            </a:r>
            <a:r>
              <a:rPr lang="de-CH" dirty="0" smtClean="0"/>
              <a:t> </a:t>
            </a:r>
            <a:r>
              <a:rPr lang="de-CH" dirty="0" err="1" smtClean="0"/>
              <a:t>function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should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output</a:t>
            </a:r>
            <a:r>
              <a:rPr lang="de-CH" dirty="0" smtClean="0"/>
              <a:t>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477250" cy="3914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74623" y="2180493"/>
            <a:ext cx="3253154" cy="9935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" name="Rectangle 5"/>
          <p:cNvSpPr/>
          <p:nvPr/>
        </p:nvSpPr>
        <p:spPr>
          <a:xfrm>
            <a:off x="7493244" y="3960446"/>
            <a:ext cx="3253154" cy="9935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017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4772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4279" y="2300409"/>
            <a:ext cx="10515600" cy="4351338"/>
          </a:xfrm>
        </p:spPr>
        <p:txBody>
          <a:bodyPr>
            <a:normAutofit/>
          </a:bodyPr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690688"/>
            <a:ext cx="87058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7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When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type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networks</a:t>
            </a:r>
            <a:r>
              <a:rPr lang="de-CH" dirty="0" smtClean="0"/>
              <a:t> </a:t>
            </a:r>
            <a:r>
              <a:rPr lang="de-CH" dirty="0" err="1" smtClean="0"/>
              <a:t>emerged</a:t>
            </a:r>
            <a:r>
              <a:rPr lang="de-CH" dirty="0" smtClean="0"/>
              <a:t>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train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classification</a:t>
            </a:r>
            <a:r>
              <a:rPr lang="de-CH" dirty="0" smtClean="0"/>
              <a:t> </a:t>
            </a:r>
            <a:r>
              <a:rPr lang="de-CH" dirty="0" err="1" smtClean="0"/>
              <a:t>head</a:t>
            </a:r>
            <a:r>
              <a:rPr lang="de-CH" dirty="0" smtClean="0"/>
              <a:t> </a:t>
            </a:r>
            <a:r>
              <a:rPr lang="de-CH" dirty="0" err="1" smtClean="0"/>
              <a:t>first</a:t>
            </a:r>
            <a:r>
              <a:rPr lang="de-CH" dirty="0" smtClean="0"/>
              <a:t> (</a:t>
            </a:r>
            <a:r>
              <a:rPr lang="de-CH" dirty="0" err="1" smtClean="0"/>
              <a:t>while</a:t>
            </a:r>
            <a:r>
              <a:rPr lang="de-CH" dirty="0" smtClean="0"/>
              <a:t> </a:t>
            </a:r>
            <a:r>
              <a:rPr lang="de-CH" dirty="0" err="1" smtClean="0"/>
              <a:t>regression</a:t>
            </a:r>
            <a:r>
              <a:rPr lang="de-CH" dirty="0" smtClean="0"/>
              <a:t> </a:t>
            </a:r>
            <a:r>
              <a:rPr lang="de-CH" dirty="0" err="1" smtClean="0"/>
              <a:t>head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frozen</a:t>
            </a:r>
            <a:r>
              <a:rPr lang="de-CH" dirty="0" smtClean="0"/>
              <a:t>) and </a:t>
            </a:r>
            <a:r>
              <a:rPr lang="de-CH" dirty="0" err="1" smtClean="0"/>
              <a:t>then</a:t>
            </a:r>
            <a:r>
              <a:rPr lang="de-CH" dirty="0" smtClean="0"/>
              <a:t> </a:t>
            </a:r>
            <a:r>
              <a:rPr lang="de-CH" dirty="0" err="1" smtClean="0"/>
              <a:t>freeze</a:t>
            </a:r>
            <a:r>
              <a:rPr lang="de-CH" dirty="0" smtClean="0"/>
              <a:t> </a:t>
            </a:r>
            <a:r>
              <a:rPr lang="de-CH" dirty="0" err="1" smtClean="0"/>
              <a:t>classification</a:t>
            </a:r>
            <a:r>
              <a:rPr lang="de-CH" dirty="0" smtClean="0"/>
              <a:t> </a:t>
            </a:r>
            <a:r>
              <a:rPr lang="de-CH" dirty="0" err="1" smtClean="0"/>
              <a:t>head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train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regression</a:t>
            </a:r>
            <a:r>
              <a:rPr lang="de-CH" dirty="0" smtClean="0"/>
              <a:t> </a:t>
            </a:r>
            <a:r>
              <a:rPr lang="de-CH" dirty="0" err="1" smtClean="0"/>
              <a:t>head</a:t>
            </a:r>
            <a:r>
              <a:rPr lang="de-CH" dirty="0"/>
              <a:t> </a:t>
            </a:r>
            <a:r>
              <a:rPr lang="de-CH" dirty="0" smtClean="0"/>
              <a:t>(</a:t>
            </a:r>
            <a:r>
              <a:rPr lang="de-CH" dirty="0" err="1" smtClean="0"/>
              <a:t>inference</a:t>
            </a:r>
            <a:r>
              <a:rPr lang="de-CH" dirty="0" smtClean="0"/>
              <a:t> time: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both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book</a:t>
            </a:r>
            <a:r>
              <a:rPr lang="de-CH" dirty="0" smtClean="0"/>
              <a:t>).</a:t>
            </a:r>
          </a:p>
          <a:p>
            <a:r>
              <a:rPr lang="de-CH" dirty="0" err="1" smtClean="0"/>
              <a:t>Now</a:t>
            </a:r>
            <a:r>
              <a:rPr lang="de-CH" dirty="0" smtClean="0"/>
              <a:t>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merge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losses</a:t>
            </a:r>
            <a:r>
              <a:rPr lang="de-CH" dirty="0" smtClean="0"/>
              <a:t> and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train</a:t>
            </a:r>
            <a:r>
              <a:rPr lang="de-CH" dirty="0" smtClean="0"/>
              <a:t> </a:t>
            </a:r>
            <a:r>
              <a:rPr lang="de-CH" dirty="0" err="1" smtClean="0"/>
              <a:t>both</a:t>
            </a:r>
            <a:r>
              <a:rPr lang="de-CH" dirty="0" smtClean="0"/>
              <a:t> </a:t>
            </a:r>
            <a:r>
              <a:rPr lang="de-CH" dirty="0" err="1" smtClean="0"/>
              <a:t>heads</a:t>
            </a:r>
            <a:r>
              <a:rPr lang="de-CH" dirty="0" smtClean="0"/>
              <a:t> at </a:t>
            </a:r>
            <a:r>
              <a:rPr lang="de-CH" dirty="0" err="1" smtClean="0"/>
              <a:t>the</a:t>
            </a:r>
            <a:r>
              <a:rPr lang="de-CH" dirty="0" smtClean="0"/>
              <a:t> same time.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837" y="4165382"/>
            <a:ext cx="5051181" cy="2326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6538" y="4165382"/>
            <a:ext cx="2646485" cy="2549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741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OverFeat</a:t>
            </a:r>
            <a:r>
              <a:rPr lang="de-CH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861" y="2142148"/>
            <a:ext cx="10515600" cy="4351338"/>
          </a:xfrm>
        </p:spPr>
        <p:txBody>
          <a:bodyPr>
            <a:normAutofit/>
          </a:bodyPr>
          <a:lstStyle/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endParaRPr lang="en-US" sz="2000" i="1" dirty="0"/>
          </a:p>
          <a:p>
            <a:endParaRPr lang="en-US" sz="2000" i="1" dirty="0" smtClean="0"/>
          </a:p>
          <a:p>
            <a:r>
              <a:rPr lang="en-US" sz="2000" i="1" dirty="0" err="1" smtClean="0"/>
              <a:t>OverFeat</a:t>
            </a:r>
            <a:r>
              <a:rPr lang="en-US" sz="2000" i="1" dirty="0" smtClean="0"/>
              <a:t>: Integrated Recognition, Localization and Detection using Convolutional Networks. </a:t>
            </a:r>
            <a:r>
              <a:rPr lang="en-US" sz="2000" i="1" dirty="0" err="1" smtClean="0"/>
              <a:t>Semanet</a:t>
            </a:r>
            <a:r>
              <a:rPr lang="en-US" sz="2000" i="1" dirty="0" smtClean="0"/>
              <a:t> et al 2013.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39" y="1342048"/>
            <a:ext cx="85439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387" y="2262187"/>
            <a:ext cx="2943225" cy="2333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44562" y="2436264"/>
            <a:ext cx="1178169" cy="1565030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5064737" y="2436264"/>
            <a:ext cx="1178169" cy="1565030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/>
          <p:cNvSpPr/>
          <p:nvPr/>
        </p:nvSpPr>
        <p:spPr>
          <a:xfrm>
            <a:off x="5284912" y="2436264"/>
            <a:ext cx="1178169" cy="1565030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5396827" y="2571201"/>
            <a:ext cx="1178169" cy="1565030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 8"/>
          <p:cNvSpPr/>
          <p:nvPr/>
        </p:nvSpPr>
        <p:spPr>
          <a:xfrm>
            <a:off x="5781220" y="2503733"/>
            <a:ext cx="1178169" cy="1565030"/>
          </a:xfrm>
          <a:prstGeom prst="rect">
            <a:avLst/>
          </a:prstGeom>
          <a:noFill/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31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Steps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implement</a:t>
            </a:r>
            <a:r>
              <a:rPr lang="de-CH" dirty="0" smtClean="0"/>
              <a:t> and </a:t>
            </a:r>
            <a:r>
              <a:rPr lang="de-CH" dirty="0" err="1" smtClean="0"/>
              <a:t>deliver</a:t>
            </a:r>
            <a:r>
              <a:rPr lang="de-CH" dirty="0" smtClean="0"/>
              <a:t> a </a:t>
            </a:r>
            <a:r>
              <a:rPr lang="de-CH" dirty="0" err="1" smtClean="0"/>
              <a:t>computer</a:t>
            </a:r>
            <a:r>
              <a:rPr lang="de-CH" dirty="0" smtClean="0"/>
              <a:t> </a:t>
            </a:r>
            <a:r>
              <a:rPr lang="de-CH" dirty="0" err="1" smtClean="0"/>
              <a:t>vision</a:t>
            </a:r>
            <a:r>
              <a:rPr lang="de-CH" dirty="0" smtClean="0"/>
              <a:t> </a:t>
            </a:r>
            <a:r>
              <a:rPr lang="de-CH" dirty="0" err="1" smtClean="0"/>
              <a:t>product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dirty="0" err="1" smtClean="0"/>
              <a:t>Ask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right</a:t>
            </a:r>
            <a:r>
              <a:rPr lang="de-CH" dirty="0" smtClean="0"/>
              <a:t> </a:t>
            </a:r>
            <a:r>
              <a:rPr lang="de-CH" dirty="0" err="1" smtClean="0"/>
              <a:t>question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Do I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detect</a:t>
            </a:r>
            <a:r>
              <a:rPr lang="de-CH" dirty="0" smtClean="0"/>
              <a:t> </a:t>
            </a:r>
            <a:r>
              <a:rPr lang="de-CH" dirty="0" err="1" smtClean="0"/>
              <a:t>objects</a:t>
            </a:r>
            <a:r>
              <a:rPr lang="de-CH" dirty="0" smtClean="0"/>
              <a:t> </a:t>
            </a:r>
            <a:r>
              <a:rPr lang="de-CH" dirty="0" err="1" smtClean="0"/>
              <a:t>location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?</a:t>
            </a:r>
          </a:p>
          <a:p>
            <a:pPr lvl="1"/>
            <a:r>
              <a:rPr lang="de-CH" dirty="0" smtClean="0"/>
              <a:t>Do I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know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total </a:t>
            </a:r>
            <a:r>
              <a:rPr lang="de-CH" dirty="0" err="1" smtClean="0"/>
              <a:t>area</a:t>
            </a:r>
            <a:r>
              <a:rPr lang="de-CH" dirty="0" smtClean="0"/>
              <a:t> </a:t>
            </a:r>
            <a:r>
              <a:rPr lang="de-CH" dirty="0" err="1" smtClean="0"/>
              <a:t>covered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something</a:t>
            </a:r>
            <a:r>
              <a:rPr lang="de-CH" dirty="0" smtClean="0"/>
              <a:t>?</a:t>
            </a:r>
          </a:p>
          <a:p>
            <a:pPr lvl="1"/>
            <a:r>
              <a:rPr lang="de-CH" dirty="0" smtClean="0"/>
              <a:t>….</a:t>
            </a:r>
          </a:p>
          <a:p>
            <a:r>
              <a:rPr lang="de-CH" dirty="0" err="1" smtClean="0"/>
              <a:t>Choose</a:t>
            </a:r>
            <a:r>
              <a:rPr lang="de-CH" dirty="0" smtClean="0"/>
              <a:t> an </a:t>
            </a:r>
            <a:r>
              <a:rPr lang="de-CH" dirty="0" err="1" smtClean="0"/>
              <a:t>annotation</a:t>
            </a:r>
            <a:r>
              <a:rPr lang="de-CH" dirty="0" smtClean="0"/>
              <a:t> </a:t>
            </a:r>
            <a:r>
              <a:rPr lang="de-CH" dirty="0" err="1" smtClean="0"/>
              <a:t>platform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CVAT (Open </a:t>
            </a:r>
            <a:r>
              <a:rPr lang="de-CH" dirty="0" err="1" smtClean="0"/>
              <a:t>source</a:t>
            </a:r>
            <a:r>
              <a:rPr lang="de-CH" dirty="0"/>
              <a:t> </a:t>
            </a:r>
            <a:r>
              <a:rPr lang="de-CH" dirty="0" smtClean="0"/>
              <a:t>– Free).</a:t>
            </a:r>
          </a:p>
          <a:p>
            <a:pPr lvl="1"/>
            <a:r>
              <a:rPr lang="de-CH" dirty="0" smtClean="0"/>
              <a:t>V7 Labs (</a:t>
            </a:r>
            <a:r>
              <a:rPr lang="de-CH" dirty="0" err="1" smtClean="0"/>
              <a:t>Paid</a:t>
            </a:r>
            <a:r>
              <a:rPr lang="de-CH" dirty="0" smtClean="0"/>
              <a:t> – but 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friendly</a:t>
            </a:r>
            <a:r>
              <a:rPr lang="de-CH" dirty="0" smtClean="0"/>
              <a:t>, </a:t>
            </a:r>
            <a:r>
              <a:rPr lang="de-CH" dirty="0" err="1" smtClean="0"/>
              <a:t>especially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segmentation</a:t>
            </a:r>
            <a:r>
              <a:rPr lang="de-CH" dirty="0" smtClean="0"/>
              <a:t>).</a:t>
            </a:r>
          </a:p>
          <a:p>
            <a:pPr lvl="1"/>
            <a:r>
              <a:rPr lang="de-CH" dirty="0" err="1" smtClean="0"/>
              <a:t>SuperAnnotate</a:t>
            </a:r>
            <a:r>
              <a:rPr lang="de-CH" dirty="0" smtClean="0"/>
              <a:t> (</a:t>
            </a:r>
            <a:r>
              <a:rPr lang="de-CH" dirty="0" err="1" smtClean="0"/>
              <a:t>Paid</a:t>
            </a:r>
            <a:r>
              <a:rPr lang="de-CH" dirty="0" smtClean="0"/>
              <a:t> – also </a:t>
            </a:r>
            <a:r>
              <a:rPr lang="de-CH" dirty="0" err="1" smtClean="0"/>
              <a:t>user</a:t>
            </a:r>
            <a:r>
              <a:rPr lang="de-CH" dirty="0" smtClean="0"/>
              <a:t> </a:t>
            </a:r>
            <a:r>
              <a:rPr lang="de-CH" dirty="0" err="1" smtClean="0"/>
              <a:t>friendly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segmentation</a:t>
            </a:r>
            <a:r>
              <a:rPr lang="de-CH" dirty="0" smtClean="0"/>
              <a:t>).</a:t>
            </a:r>
          </a:p>
          <a:p>
            <a:pPr lvl="1"/>
            <a:r>
              <a:rPr lang="de-CH" dirty="0" err="1" smtClean="0"/>
              <a:t>LabelBox</a:t>
            </a:r>
            <a:r>
              <a:rPr lang="de-CH" dirty="0" smtClean="0"/>
              <a:t> (</a:t>
            </a:r>
            <a:r>
              <a:rPr lang="de-CH" dirty="0" err="1" smtClean="0"/>
              <a:t>paid</a:t>
            </a:r>
            <a:r>
              <a:rPr lang="de-CH" dirty="0"/>
              <a:t> </a:t>
            </a:r>
            <a:r>
              <a:rPr lang="de-CH" dirty="0" smtClean="0"/>
              <a:t>– Free </a:t>
            </a:r>
            <a:r>
              <a:rPr lang="de-CH" dirty="0" err="1" smtClean="0"/>
              <a:t>version</a:t>
            </a:r>
            <a:r>
              <a:rPr lang="de-CH" dirty="0" smtClean="0"/>
              <a:t> </a:t>
            </a:r>
            <a:r>
              <a:rPr lang="de-CH" dirty="0" err="1" smtClean="0"/>
              <a:t>available</a:t>
            </a:r>
            <a:r>
              <a:rPr lang="de-CH" dirty="0" smtClean="0"/>
              <a:t> but </a:t>
            </a:r>
            <a:r>
              <a:rPr lang="de-CH" dirty="0" err="1" smtClean="0"/>
              <a:t>images</a:t>
            </a:r>
            <a:r>
              <a:rPr lang="de-CH" dirty="0" smtClean="0"/>
              <a:t> will </a:t>
            </a:r>
            <a:r>
              <a:rPr lang="de-CH" dirty="0" err="1" smtClean="0"/>
              <a:t>become</a:t>
            </a:r>
            <a:r>
              <a:rPr lang="de-CH" dirty="0" smtClean="0"/>
              <a:t> open </a:t>
            </a:r>
            <a:r>
              <a:rPr lang="de-CH" dirty="0" err="1" smtClean="0"/>
              <a:t>source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Microsoft </a:t>
            </a:r>
            <a:r>
              <a:rPr lang="de-CH" dirty="0" err="1" smtClean="0"/>
              <a:t>Azure</a:t>
            </a:r>
            <a:r>
              <a:rPr lang="de-CH" dirty="0" smtClean="0"/>
              <a:t> </a:t>
            </a:r>
            <a:r>
              <a:rPr lang="de-CH" dirty="0" err="1" smtClean="0"/>
              <a:t>annotation</a:t>
            </a:r>
            <a:r>
              <a:rPr lang="de-CH" dirty="0" smtClean="0"/>
              <a:t> </a:t>
            </a:r>
            <a:r>
              <a:rPr lang="de-CH" dirty="0" err="1" smtClean="0"/>
              <a:t>tool</a:t>
            </a:r>
            <a:r>
              <a:rPr lang="de-CH" dirty="0" smtClean="0"/>
              <a:t> (</a:t>
            </a:r>
            <a:r>
              <a:rPr lang="de-CH" dirty="0" err="1" smtClean="0"/>
              <a:t>good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 and </a:t>
            </a:r>
            <a:r>
              <a:rPr lang="de-CH" dirty="0" err="1" smtClean="0"/>
              <a:t>keypoints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Choose</a:t>
            </a:r>
            <a:r>
              <a:rPr lang="de-CH" dirty="0" smtClean="0"/>
              <a:t> a </a:t>
            </a:r>
            <a:r>
              <a:rPr lang="de-CH" dirty="0" err="1" smtClean="0"/>
              <a:t>computing</a:t>
            </a:r>
            <a:r>
              <a:rPr lang="de-CH" dirty="0" smtClean="0"/>
              <a:t> </a:t>
            </a:r>
            <a:r>
              <a:rPr lang="de-CH" dirty="0" err="1" smtClean="0"/>
              <a:t>platform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Azure</a:t>
            </a:r>
            <a:r>
              <a:rPr lang="de-CH" dirty="0" smtClean="0"/>
              <a:t>, AWS, …</a:t>
            </a:r>
          </a:p>
          <a:p>
            <a:pPr lvl="1"/>
            <a:r>
              <a:rPr lang="de-CH" dirty="0" smtClean="0"/>
              <a:t>On-</a:t>
            </a:r>
            <a:r>
              <a:rPr lang="de-CH" dirty="0" err="1" smtClean="0"/>
              <a:t>premise</a:t>
            </a:r>
            <a:r>
              <a:rPr lang="de-CH" dirty="0" smtClean="0"/>
              <a:t> (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GPUs).</a:t>
            </a:r>
          </a:p>
        </p:txBody>
      </p:sp>
    </p:spTree>
    <p:extLst>
      <p:ext uri="{BB962C8B-B14F-4D97-AF65-F5344CB8AC3E}">
        <p14:creationId xmlns:p14="http://schemas.microsoft.com/office/powerpoint/2010/main" val="16711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Repeat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sliding</a:t>
            </a:r>
            <a:r>
              <a:rPr lang="de-CH" dirty="0" smtClean="0"/>
              <a:t> </a:t>
            </a:r>
            <a:r>
              <a:rPr lang="de-CH" dirty="0" err="1" smtClean="0"/>
              <a:t>window</a:t>
            </a:r>
            <a:r>
              <a:rPr lang="de-CH" dirty="0" smtClean="0"/>
              <a:t> at multiple </a:t>
            </a:r>
            <a:r>
              <a:rPr lang="de-CH" dirty="0" err="1" smtClean="0"/>
              <a:t>scales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06" y="1914167"/>
            <a:ext cx="5370635" cy="459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0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89395"/>
            <a:ext cx="10515600" cy="4351338"/>
          </a:xfrm>
        </p:spPr>
        <p:txBody>
          <a:bodyPr>
            <a:normAutofit lnSpcReduction="10000"/>
          </a:bodyPr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would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(s) </a:t>
            </a:r>
            <a:r>
              <a:rPr lang="de-CH" dirty="0" err="1" smtClean="0"/>
              <a:t>here</a:t>
            </a:r>
            <a:r>
              <a:rPr lang="de-CH" dirty="0" smtClean="0"/>
              <a:t>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705850" cy="3600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40776" y="5062112"/>
            <a:ext cx="5416061" cy="63530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005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>
                <a:sym typeface="Wingdings" panose="05000000000000000000" pitchFamily="2" charset="2"/>
              </a:rPr>
              <a:t>We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can’t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detect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overlapping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objects</a:t>
            </a:r>
            <a:r>
              <a:rPr lang="de-CH" dirty="0" smtClean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CH" dirty="0" err="1" smtClean="0">
                <a:sym typeface="Wingdings" panose="05000000000000000000" pitchFamily="2" charset="2"/>
              </a:rPr>
              <a:t>Why</a:t>
            </a:r>
            <a:r>
              <a:rPr lang="de-CH" dirty="0" smtClean="0">
                <a:sym typeface="Wingdings" panose="05000000000000000000" pitchFamily="2" charset="2"/>
              </a:rPr>
              <a:t>? The </a:t>
            </a:r>
            <a:r>
              <a:rPr lang="de-CH" dirty="0" err="1" smtClean="0">
                <a:sym typeface="Wingdings" panose="05000000000000000000" pitchFamily="2" charset="2"/>
              </a:rPr>
              <a:t>network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output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is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fixed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4 </a:t>
            </a:r>
            <a:r>
              <a:rPr lang="de-CH" dirty="0" err="1" smtClean="0">
                <a:sym typeface="Wingdings" panose="05000000000000000000" pitchFamily="2" charset="2"/>
              </a:rPr>
              <a:t>values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for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regression</a:t>
            </a:r>
            <a:r>
              <a:rPr lang="de-CH" dirty="0" smtClean="0">
                <a:sym typeface="Wingdings" panose="05000000000000000000" pitchFamily="2" charset="2"/>
              </a:rPr>
              <a:t>.</a:t>
            </a:r>
          </a:p>
          <a:p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detect</a:t>
            </a:r>
            <a:r>
              <a:rPr lang="de-CH" dirty="0" smtClean="0">
                <a:sym typeface="Wingdings" panose="05000000000000000000" pitchFamily="2" charset="2"/>
              </a:rPr>
              <a:t> all non </a:t>
            </a:r>
            <a:r>
              <a:rPr lang="de-CH" dirty="0" err="1" smtClean="0">
                <a:sym typeface="Wingdings" panose="05000000000000000000" pitchFamily="2" charset="2"/>
              </a:rPr>
              <a:t>overlapping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objects</a:t>
            </a:r>
            <a:r>
              <a:rPr lang="de-CH" dirty="0" smtClean="0">
                <a:sym typeface="Wingdings" panose="05000000000000000000" pitchFamily="2" charset="2"/>
              </a:rPr>
              <a:t>, </a:t>
            </a:r>
            <a:r>
              <a:rPr lang="de-CH" dirty="0" err="1" smtClean="0">
                <a:sym typeface="Wingdings" panose="05000000000000000000" pitchFamily="2" charset="2"/>
              </a:rPr>
              <a:t>we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need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slide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over</a:t>
            </a:r>
            <a:r>
              <a:rPr lang="de-CH" dirty="0" smtClean="0">
                <a:sym typeface="Wingdings" panose="05000000000000000000" pitchFamily="2" charset="2"/>
              </a:rPr>
              <a:t> all 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regions</a:t>
            </a:r>
            <a:r>
              <a:rPr lang="de-CH" dirty="0" smtClean="0">
                <a:sym typeface="Wingdings" panose="05000000000000000000" pitchFamily="2" charset="2"/>
              </a:rPr>
              <a:t>  </a:t>
            </a:r>
            <a:r>
              <a:rPr lang="de-CH" dirty="0" err="1" smtClean="0">
                <a:sym typeface="Wingdings" panose="05000000000000000000" pitchFamily="2" charset="2"/>
              </a:rPr>
              <a:t>Computationally</a:t>
            </a:r>
            <a:r>
              <a:rPr lang="de-CH" dirty="0" smtClean="0">
                <a:sym typeface="Wingdings" panose="05000000000000000000" pitchFamily="2" charset="2"/>
              </a:rPr>
              <a:t> expensive.</a:t>
            </a:r>
          </a:p>
          <a:p>
            <a:pPr lvl="1"/>
            <a:r>
              <a:rPr lang="de-CH" dirty="0" err="1" smtClean="0">
                <a:sym typeface="Wingdings" panose="05000000000000000000" pitchFamily="2" charset="2"/>
              </a:rPr>
              <a:t>Why</a:t>
            </a:r>
            <a:r>
              <a:rPr lang="de-CH" dirty="0" smtClean="0">
                <a:sym typeface="Wingdings" panose="05000000000000000000" pitchFamily="2" charset="2"/>
              </a:rPr>
              <a:t> not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try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find out a </a:t>
            </a:r>
            <a:r>
              <a:rPr lang="de-CH" dirty="0" err="1" smtClean="0">
                <a:sym typeface="Wingdings" panose="05000000000000000000" pitchFamily="2" charset="2"/>
              </a:rPr>
              <a:t>method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that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allows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us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to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try</a:t>
            </a:r>
            <a:r>
              <a:rPr lang="de-CH" dirty="0" smtClean="0">
                <a:sym typeface="Wingdings" panose="05000000000000000000" pitchFamily="2" charset="2"/>
              </a:rPr>
              <a:t> a </a:t>
            </a:r>
            <a:r>
              <a:rPr lang="de-CH" dirty="0" err="1" smtClean="0">
                <a:sym typeface="Wingdings" panose="05000000000000000000" pitchFamily="2" charset="2"/>
              </a:rPr>
              <a:t>subset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of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regions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rather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than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trying</a:t>
            </a:r>
            <a:r>
              <a:rPr lang="de-CH" dirty="0" smtClean="0">
                <a:sym typeface="Wingdings" panose="05000000000000000000" pitchFamily="2" charset="2"/>
              </a:rPr>
              <a:t> all </a:t>
            </a:r>
            <a:r>
              <a:rPr lang="de-CH" dirty="0" err="1" smtClean="0">
                <a:sym typeface="Wingdings" panose="05000000000000000000" pitchFamily="2" charset="2"/>
              </a:rPr>
              <a:t>possible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regions</a:t>
            </a:r>
            <a:r>
              <a:rPr lang="de-CH" dirty="0" smtClean="0">
                <a:sym typeface="Wingdings" panose="05000000000000000000" pitchFamily="2" charset="2"/>
              </a:rPr>
              <a:t>?</a:t>
            </a:r>
          </a:p>
          <a:p>
            <a:pPr lvl="1"/>
            <a:r>
              <a:rPr lang="de-CH" dirty="0" smtClean="0">
                <a:sym typeface="Wingdings" panose="05000000000000000000" pitchFamily="2" charset="2"/>
              </a:rPr>
              <a:t>This </a:t>
            </a:r>
            <a:r>
              <a:rPr lang="de-CH" dirty="0" err="1" smtClean="0">
                <a:sym typeface="Wingdings" panose="05000000000000000000" pitchFamily="2" charset="2"/>
              </a:rPr>
              <a:t>is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what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dirty="0" smtClean="0">
                <a:sym typeface="Wingdings" panose="05000000000000000000" pitchFamily="2" charset="2"/>
              </a:rPr>
              <a:t> R-CNN </a:t>
            </a:r>
            <a:r>
              <a:rPr lang="de-CH" dirty="0" err="1" smtClean="0">
                <a:sym typeface="Wingdings" panose="05000000000000000000" pitchFamily="2" charset="2"/>
              </a:rPr>
              <a:t>comes</a:t>
            </a:r>
            <a:r>
              <a:rPr lang="de-CH" dirty="0" smtClean="0">
                <a:sym typeface="Wingdings" panose="05000000000000000000" pitchFamily="2" charset="2"/>
              </a:rPr>
              <a:t> in: Region </a:t>
            </a:r>
            <a:r>
              <a:rPr lang="de-CH" dirty="0" err="1" smtClean="0">
                <a:sym typeface="Wingdings" panose="05000000000000000000" pitchFamily="2" charset="2"/>
              </a:rPr>
              <a:t>proposal</a:t>
            </a:r>
            <a:r>
              <a:rPr lang="de-CH" dirty="0" smtClean="0">
                <a:sym typeface="Wingdings" panose="05000000000000000000" pitchFamily="2" charset="2"/>
              </a:rPr>
              <a:t> CNN.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9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75261"/>
            <a:ext cx="10515600" cy="1325563"/>
          </a:xfrm>
        </p:spPr>
        <p:txBody>
          <a:bodyPr>
            <a:noAutofit/>
          </a:bodyPr>
          <a:lstStyle/>
          <a:p>
            <a:r>
              <a:rPr lang="en-US" sz="1600" i="1" dirty="0"/>
              <a:t>Rich feature hierarchies for accurate object detection and semantic segmentation Tech report (v5) Ross </a:t>
            </a:r>
            <a:r>
              <a:rPr lang="en-US" sz="1600" i="1" dirty="0" err="1"/>
              <a:t>Girshick</a:t>
            </a:r>
            <a:r>
              <a:rPr lang="en-US" sz="1600" i="1" dirty="0"/>
              <a:t> et al 2014.</a:t>
            </a:r>
            <a:r>
              <a:rPr lang="de-CH" sz="1600" i="1" dirty="0"/>
              <a:t/>
            </a:r>
            <a:br>
              <a:rPr lang="de-CH" sz="1600" i="1" dirty="0"/>
            </a:br>
            <a:endParaRPr lang="de-CH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4" y="1825625"/>
            <a:ext cx="11118972" cy="374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Selective</a:t>
            </a:r>
            <a:r>
              <a:rPr lang="de-CH" dirty="0" smtClean="0"/>
              <a:t> </a:t>
            </a:r>
            <a:r>
              <a:rPr lang="de-CH" dirty="0" err="1" smtClean="0"/>
              <a:t>search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i="1" dirty="0" err="1" smtClean="0"/>
              <a:t>Efficient</a:t>
            </a:r>
            <a:r>
              <a:rPr lang="de-CH" i="1" dirty="0" smtClean="0"/>
              <a:t> Graph-</a:t>
            </a:r>
            <a:r>
              <a:rPr lang="de-CH" i="1" dirty="0" err="1" smtClean="0"/>
              <a:t>Based</a:t>
            </a:r>
            <a:r>
              <a:rPr lang="de-CH" i="1" dirty="0" smtClean="0"/>
              <a:t> Image Segmentation. Pedro F. </a:t>
            </a:r>
            <a:r>
              <a:rPr lang="de-CH" i="1" dirty="0" err="1" smtClean="0"/>
              <a:t>Felzenszwalb</a:t>
            </a:r>
            <a:r>
              <a:rPr lang="de-CH" i="1" dirty="0"/>
              <a:t> </a:t>
            </a:r>
            <a:r>
              <a:rPr lang="de-CH" i="1" dirty="0" smtClean="0"/>
              <a:t>and Daniel P. </a:t>
            </a:r>
            <a:r>
              <a:rPr lang="de-CH" i="1" dirty="0" err="1" smtClean="0"/>
              <a:t>Huttenlocher</a:t>
            </a:r>
            <a:r>
              <a:rPr lang="de-CH" i="1" dirty="0" smtClean="0"/>
              <a:t>, 2004.</a:t>
            </a:r>
          </a:p>
          <a:p>
            <a:pPr lvl="1"/>
            <a:r>
              <a:rPr lang="de-CH" dirty="0" smtClean="0"/>
              <a:t>http://people.cs.uchicago.edu/~pff/papers/seg-ijcv.pdf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31" y="3429942"/>
            <a:ext cx="4744915" cy="2881958"/>
          </a:xfrm>
          <a:prstGeom prst="rect">
            <a:avLst/>
          </a:prstGeom>
        </p:spPr>
      </p:pic>
      <p:pic>
        <p:nvPicPr>
          <p:cNvPr id="4098" name="Picture 2" descr="https://lilianweng.github.io/posts/2017-10-29-object-recognition-part-1/selective-search-algorith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312" y="3266813"/>
            <a:ext cx="4098985" cy="320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1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the initialization stage, apply </a:t>
            </a:r>
            <a:r>
              <a:rPr lang="en-US" dirty="0" err="1"/>
              <a:t>Felzenszwalb</a:t>
            </a:r>
            <a:r>
              <a:rPr lang="en-US" dirty="0"/>
              <a:t> and </a:t>
            </a:r>
            <a:r>
              <a:rPr lang="en-US" dirty="0" err="1"/>
              <a:t>Huttenlocher’s</a:t>
            </a:r>
            <a:r>
              <a:rPr lang="en-US" dirty="0"/>
              <a:t> graph-based image segmentation algorithm to create regions to start with.</a:t>
            </a:r>
          </a:p>
          <a:p>
            <a:r>
              <a:rPr lang="en-US" dirty="0"/>
              <a:t>Use a greedy algorithm to iteratively group regions together:</a:t>
            </a:r>
          </a:p>
          <a:p>
            <a:pPr lvl="1"/>
            <a:r>
              <a:rPr lang="en-US" dirty="0"/>
              <a:t>First the similarities between all </a:t>
            </a:r>
            <a:r>
              <a:rPr lang="en-US" dirty="0" err="1"/>
              <a:t>neighbouring</a:t>
            </a:r>
            <a:r>
              <a:rPr lang="en-US" dirty="0"/>
              <a:t> regions are calculated.</a:t>
            </a:r>
          </a:p>
          <a:p>
            <a:pPr lvl="1"/>
            <a:r>
              <a:rPr lang="en-US" dirty="0"/>
              <a:t>The two most similar regions are grouped together, and new similarities are calculated between the resulting region and its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  <a:p>
            <a:r>
              <a:rPr lang="en-US" dirty="0"/>
              <a:t>The process of grouping the most similar regions (Step 2) is repeated until the whole image becomes a single </a:t>
            </a:r>
            <a:r>
              <a:rPr lang="en-US" dirty="0" smtClean="0"/>
              <a:t>region</a:t>
            </a:r>
          </a:p>
          <a:p>
            <a:endParaRPr lang="en-US" dirty="0"/>
          </a:p>
          <a:p>
            <a:r>
              <a:rPr lang="de-CH" sz="2400" i="1" dirty="0"/>
              <a:t>Ref1: https://www.koen.me/research/selectivesearch/</a:t>
            </a:r>
          </a:p>
          <a:p>
            <a:r>
              <a:rPr lang="de-CH" sz="2400" i="1" dirty="0" smtClean="0"/>
              <a:t>Ref2: https://lilianweng.github.io/</a:t>
            </a:r>
            <a:endParaRPr lang="de-CH" sz="2400" i="1" dirty="0"/>
          </a:p>
        </p:txBody>
      </p:sp>
    </p:spTree>
    <p:extLst>
      <p:ext uri="{BB962C8B-B14F-4D97-AF65-F5344CB8AC3E}">
        <p14:creationId xmlns:p14="http://schemas.microsoft.com/office/powerpoint/2010/main" val="372683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does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look</a:t>
            </a:r>
            <a:r>
              <a:rPr lang="de-CH" dirty="0" smtClean="0"/>
              <a:t> like?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122" name="Picture 2" descr="https://lilianweng.github.io/posts/2017-10-29-object-recognition-part-1/image-segmentation-indo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630" y="1753394"/>
            <a:ext cx="1179195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4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Region </a:t>
            </a:r>
            <a:r>
              <a:rPr lang="de-CH" dirty="0" err="1" smtClean="0"/>
              <a:t>proposals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scaled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a </a:t>
            </a:r>
            <a:r>
              <a:rPr lang="de-CH" dirty="0" err="1" smtClean="0"/>
              <a:t>fixed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and </a:t>
            </a:r>
            <a:r>
              <a:rPr lang="de-CH" dirty="0" err="1" smtClean="0"/>
              <a:t>fed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CNN (</a:t>
            </a:r>
            <a:r>
              <a:rPr lang="de-CH" dirty="0" err="1" smtClean="0"/>
              <a:t>convolutational</a:t>
            </a:r>
            <a:r>
              <a:rPr lang="de-CH" dirty="0" smtClean="0"/>
              <a:t> </a:t>
            </a:r>
            <a:r>
              <a:rPr lang="de-CH" dirty="0" err="1" smtClean="0"/>
              <a:t>neural</a:t>
            </a:r>
            <a:r>
              <a:rPr lang="de-CH" dirty="0" smtClean="0"/>
              <a:t> </a:t>
            </a:r>
            <a:r>
              <a:rPr lang="de-CH" dirty="0" err="1" smtClean="0"/>
              <a:t>netwrok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4" name="AutoShape 2" descr="Diagram of RCNN for object detection. [9] | Download Scientific Diagra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32" y="3300455"/>
            <a:ext cx="8338404" cy="34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Training scheme: </a:t>
            </a:r>
          </a:p>
          <a:p>
            <a:pPr lvl="1"/>
            <a:r>
              <a:rPr lang="en-US" dirty="0" smtClean="0"/>
              <a:t>Pre-train the CNN on ImageNet</a:t>
            </a:r>
          </a:p>
          <a:p>
            <a:pPr lvl="1"/>
            <a:r>
              <a:rPr lang="en-US" dirty="0" err="1" smtClean="0"/>
              <a:t>Finetune</a:t>
            </a:r>
            <a:r>
              <a:rPr lang="en-US" dirty="0" smtClean="0"/>
              <a:t> the CNN on the number of classes the detector is aiming to classify (</a:t>
            </a:r>
            <a:r>
              <a:rPr lang="en-US" dirty="0" err="1" smtClean="0"/>
              <a:t>softmax</a:t>
            </a:r>
            <a:r>
              <a:rPr lang="en-US" dirty="0" smtClean="0"/>
              <a:t> loss)</a:t>
            </a:r>
          </a:p>
          <a:p>
            <a:pPr lvl="1"/>
            <a:r>
              <a:rPr lang="en-US" dirty="0" smtClean="0"/>
              <a:t>Train a linear Support Vector Machine classifier to classify image regions.</a:t>
            </a:r>
          </a:p>
          <a:p>
            <a:pPr lvl="1"/>
            <a:r>
              <a:rPr lang="en-US" dirty="0" smtClean="0"/>
              <a:t>Train the bounding box </a:t>
            </a:r>
            <a:r>
              <a:rPr lang="en-US" dirty="0" err="1" smtClean="0"/>
              <a:t>regressor</a:t>
            </a:r>
            <a:r>
              <a:rPr lang="en-US" dirty="0" smtClean="0"/>
              <a:t> (L2 loss)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439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2" y="1690688"/>
            <a:ext cx="108489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err="1" smtClean="0"/>
              <a:t>Choose</a:t>
            </a:r>
            <a:r>
              <a:rPr lang="de-CH" dirty="0" smtClean="0"/>
              <a:t> a </a:t>
            </a:r>
            <a:r>
              <a:rPr lang="de-CH" dirty="0" err="1" smtClean="0"/>
              <a:t>deep</a:t>
            </a:r>
            <a:r>
              <a:rPr lang="de-CH" dirty="0" smtClean="0"/>
              <a:t> </a:t>
            </a:r>
            <a:r>
              <a:rPr lang="de-CH" dirty="0" err="1" smtClean="0"/>
              <a:t>learning</a:t>
            </a:r>
            <a:r>
              <a:rPr lang="de-CH" dirty="0" smtClean="0"/>
              <a:t> </a:t>
            </a:r>
            <a:r>
              <a:rPr lang="de-CH" dirty="0" err="1" smtClean="0"/>
              <a:t>library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Keras</a:t>
            </a:r>
            <a:r>
              <a:rPr lang="de-CH" dirty="0" smtClean="0"/>
              <a:t>, </a:t>
            </a:r>
            <a:r>
              <a:rPr lang="de-CH" dirty="0" err="1" smtClean="0"/>
              <a:t>Pytorch</a:t>
            </a:r>
            <a:r>
              <a:rPr lang="de-CH" dirty="0" smtClean="0"/>
              <a:t>, …</a:t>
            </a:r>
          </a:p>
          <a:p>
            <a:r>
              <a:rPr lang="de-CH" dirty="0" err="1" smtClean="0"/>
              <a:t>Prepare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and </a:t>
            </a:r>
            <a:r>
              <a:rPr lang="de-CH" dirty="0" err="1" smtClean="0"/>
              <a:t>DataLoader</a:t>
            </a:r>
            <a:r>
              <a:rPr lang="de-CH" dirty="0" smtClean="0"/>
              <a:t> </a:t>
            </a:r>
            <a:r>
              <a:rPr lang="de-CH" dirty="0" err="1" smtClean="0"/>
              <a:t>classes</a:t>
            </a:r>
            <a:r>
              <a:rPr lang="de-CH" dirty="0" smtClean="0"/>
              <a:t>.</a:t>
            </a:r>
          </a:p>
          <a:p>
            <a:r>
              <a:rPr lang="de-CH" dirty="0" smtClean="0"/>
              <a:t>Train, </a:t>
            </a:r>
            <a:r>
              <a:rPr lang="de-CH" dirty="0" err="1" smtClean="0"/>
              <a:t>evaluate</a:t>
            </a:r>
            <a:r>
              <a:rPr lang="de-CH" dirty="0" smtClean="0"/>
              <a:t>, </a:t>
            </a:r>
            <a:r>
              <a:rPr lang="de-CH" dirty="0" err="1" smtClean="0"/>
              <a:t>hyperparameter</a:t>
            </a:r>
            <a:r>
              <a:rPr lang="de-CH" dirty="0" smtClean="0"/>
              <a:t> </a:t>
            </a:r>
            <a:r>
              <a:rPr lang="de-CH" dirty="0" err="1" smtClean="0"/>
              <a:t>tuning</a:t>
            </a:r>
            <a:r>
              <a:rPr lang="de-CH" dirty="0" smtClean="0"/>
              <a:t>, save </a:t>
            </a:r>
            <a:r>
              <a:rPr lang="de-CH" dirty="0" err="1" smtClean="0"/>
              <a:t>model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later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r>
              <a:rPr lang="de-CH" dirty="0" err="1" smtClean="0"/>
              <a:t>Deployement</a:t>
            </a:r>
            <a:r>
              <a:rPr lang="de-CH" dirty="0" smtClean="0"/>
              <a:t>:</a:t>
            </a:r>
          </a:p>
          <a:p>
            <a:pPr lvl="1"/>
            <a:r>
              <a:rPr lang="de-CH" dirty="0" err="1" smtClean="0"/>
              <a:t>Another</a:t>
            </a:r>
            <a:r>
              <a:rPr lang="de-CH" dirty="0" smtClean="0"/>
              <a:t> </a:t>
            </a:r>
            <a:r>
              <a:rPr lang="de-CH" dirty="0" err="1" smtClean="0"/>
              <a:t>story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often</a:t>
            </a:r>
            <a:r>
              <a:rPr lang="de-CH" dirty="0" smtClean="0"/>
              <a:t> </a:t>
            </a:r>
            <a:r>
              <a:rPr lang="de-CH" dirty="0" err="1" smtClean="0"/>
              <a:t>hidden</a:t>
            </a:r>
            <a:r>
              <a:rPr lang="de-CH" dirty="0" smtClean="0"/>
              <a:t> from </a:t>
            </a:r>
            <a:r>
              <a:rPr lang="de-CH" dirty="0" err="1" smtClean="0"/>
              <a:t>us</a:t>
            </a:r>
            <a:r>
              <a:rPr lang="de-CH" dirty="0" smtClean="0"/>
              <a:t> (</a:t>
            </a:r>
            <a:r>
              <a:rPr lang="de-CH" dirty="0" err="1" smtClean="0"/>
              <a:t>researchers</a:t>
            </a:r>
            <a:r>
              <a:rPr lang="de-CH" dirty="0" smtClean="0"/>
              <a:t>) but </a:t>
            </a: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important</a:t>
            </a:r>
            <a:r>
              <a:rPr lang="de-CH" dirty="0" smtClean="0"/>
              <a:t> </a:t>
            </a:r>
            <a:r>
              <a:rPr lang="de-CH" dirty="0" err="1" smtClean="0"/>
              <a:t>especially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context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open </a:t>
            </a:r>
            <a:r>
              <a:rPr lang="de-CH" dirty="0" err="1" smtClean="0"/>
              <a:t>data</a:t>
            </a:r>
            <a:r>
              <a:rPr lang="de-CH" dirty="0" smtClean="0"/>
              <a:t>/</a:t>
            </a:r>
            <a:r>
              <a:rPr lang="de-CH" dirty="0" err="1" smtClean="0"/>
              <a:t>code</a:t>
            </a:r>
            <a:r>
              <a:rPr lang="de-CH" dirty="0" smtClean="0"/>
              <a:t>/</a:t>
            </a:r>
            <a:r>
              <a:rPr lang="de-CH" dirty="0" err="1" smtClean="0"/>
              <a:t>models</a:t>
            </a:r>
            <a:r>
              <a:rPr lang="de-CH" dirty="0" smtClean="0"/>
              <a:t> … </a:t>
            </a:r>
            <a:r>
              <a:rPr lang="de-CH" dirty="0" err="1" smtClean="0"/>
              <a:t>world</a:t>
            </a:r>
            <a:r>
              <a:rPr lang="de-CH" dirty="0" smtClean="0"/>
              <a:t>.</a:t>
            </a:r>
          </a:p>
          <a:p>
            <a:r>
              <a:rPr lang="de-CH" dirty="0" err="1" smtClean="0"/>
              <a:t>Serving</a:t>
            </a:r>
            <a:r>
              <a:rPr lang="de-CH" dirty="0" smtClean="0"/>
              <a:t>.</a:t>
            </a:r>
          </a:p>
          <a:p>
            <a:r>
              <a:rPr lang="de-CH" dirty="0" smtClean="0"/>
              <a:t>Re-iteration (</a:t>
            </a:r>
            <a:r>
              <a:rPr lang="de-CH" dirty="0" err="1" smtClean="0"/>
              <a:t>Mlops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3858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means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region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r>
              <a:rPr lang="de-CH" dirty="0" smtClean="0"/>
              <a:t> will </a:t>
            </a:r>
            <a:r>
              <a:rPr lang="de-CH" dirty="0" err="1" smtClean="0"/>
              <a:t>no</a:t>
            </a:r>
            <a:r>
              <a:rPr lang="de-CH" dirty="0" smtClean="0"/>
              <a:t> </a:t>
            </a:r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training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CNN.</a:t>
            </a:r>
          </a:p>
          <a:p>
            <a:r>
              <a:rPr lang="de-CH" dirty="0" smtClean="0"/>
              <a:t>Challenge: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solve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first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?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4" y="763722"/>
            <a:ext cx="105632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2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SPP-</a:t>
            </a:r>
            <a:r>
              <a:rPr lang="de-CH" dirty="0" err="1" smtClean="0"/>
              <a:t>net</a:t>
            </a:r>
            <a:r>
              <a:rPr lang="de-CH" dirty="0" smtClean="0"/>
              <a:t> </a:t>
            </a:r>
            <a:r>
              <a:rPr lang="de-CH" dirty="0" err="1" smtClean="0"/>
              <a:t>solved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time </a:t>
            </a:r>
            <a:r>
              <a:rPr lang="de-CH" dirty="0" err="1" smtClean="0"/>
              <a:t>for</a:t>
            </a:r>
            <a:r>
              <a:rPr lang="de-CH" dirty="0" smtClean="0"/>
              <a:t> RCNN. But </a:t>
            </a:r>
            <a:r>
              <a:rPr lang="de-CH" dirty="0" err="1" smtClean="0"/>
              <a:t>we</a:t>
            </a:r>
            <a:r>
              <a:rPr lang="de-CH" dirty="0" smtClean="0"/>
              <a:t> still </a:t>
            </a:r>
            <a:r>
              <a:rPr lang="de-CH" dirty="0" err="1" smtClean="0"/>
              <a:t>have</a:t>
            </a:r>
            <a:r>
              <a:rPr lang="de-CH" dirty="0" smtClean="0"/>
              <a:t> 2 </a:t>
            </a:r>
            <a:r>
              <a:rPr lang="de-CH" dirty="0" err="1" smtClean="0"/>
              <a:t>other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r>
              <a:rPr lang="de-CH" dirty="0" smtClean="0"/>
              <a:t>.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/>
              <a:t>Spatial Pyramid Pooling in Deep Convolutional Networks for Visual </a:t>
            </a:r>
            <a:r>
              <a:rPr lang="en-US" sz="2000" i="1" dirty="0" smtClean="0"/>
              <a:t>Recognition, </a:t>
            </a:r>
            <a:r>
              <a:rPr lang="en-US" sz="2000" i="1" dirty="0" err="1" smtClean="0">
                <a:hlinkClick r:id="rId2"/>
              </a:rPr>
              <a:t>Kaiming</a:t>
            </a:r>
            <a:r>
              <a:rPr lang="en-US" sz="2000" i="1" dirty="0" smtClean="0">
                <a:hlinkClick r:id="rId2"/>
              </a:rPr>
              <a:t> He</a:t>
            </a:r>
            <a:r>
              <a:rPr lang="en-US" sz="2000" i="1" dirty="0" smtClean="0"/>
              <a:t> 2014</a:t>
            </a:r>
          </a:p>
          <a:p>
            <a:r>
              <a:rPr lang="en-US" sz="2000" dirty="0" smtClean="0"/>
              <a:t>Extracting features using one net (rather than 2000 net) and avoiding overlapping (non-useful) feature extractions) </a:t>
            </a:r>
            <a:r>
              <a:rPr lang="en-US" sz="2000" dirty="0" smtClean="0">
                <a:sym typeface="Wingdings" panose="05000000000000000000" pitchFamily="2" charset="2"/>
              </a:rPr>
              <a:t> Then, based on the object proposals, extract computed features (some intelligent trick  ).</a:t>
            </a:r>
          </a:p>
          <a:p>
            <a:r>
              <a:rPr lang="en-US" sz="2000" dirty="0" smtClean="0">
                <a:sym typeface="Wingdings" panose="05000000000000000000" pitchFamily="2" charset="2"/>
              </a:rPr>
              <a:t>The convent is frozen.</a:t>
            </a:r>
            <a:endParaRPr lang="en-US" sz="20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1994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6814"/>
            <a:ext cx="106203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(Max)Pooling </a:t>
            </a:r>
            <a:r>
              <a:rPr lang="de-CH" dirty="0" err="1" smtClean="0"/>
              <a:t>features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a </a:t>
            </a:r>
            <a:r>
              <a:rPr lang="de-CH" dirty="0" err="1" smtClean="0"/>
              <a:t>fixed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.</a:t>
            </a:r>
          </a:p>
          <a:p>
            <a:endParaRPr lang="de-CH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2761946"/>
            <a:ext cx="88106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47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SPP </a:t>
            </a:r>
            <a:r>
              <a:rPr lang="de-CH" dirty="0" err="1" smtClean="0"/>
              <a:t>layer</a:t>
            </a:r>
            <a:r>
              <a:rPr lang="de-CH" dirty="0" smtClean="0"/>
              <a:t>: </a:t>
            </a:r>
            <a:r>
              <a:rPr lang="de-CH" i="1" dirty="0" smtClean="0"/>
              <a:t>d</a:t>
            </a:r>
            <a:r>
              <a:rPr lang="de-CH" dirty="0" smtClean="0"/>
              <a:t> 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maps</a:t>
            </a:r>
            <a:r>
              <a:rPr lang="de-CH" dirty="0" smtClean="0"/>
              <a:t> (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per ROI).</a:t>
            </a:r>
          </a:p>
          <a:p>
            <a:r>
              <a:rPr lang="de-CH" dirty="0" smtClean="0"/>
              <a:t>Feature </a:t>
            </a:r>
            <a:r>
              <a:rPr lang="de-CH" dirty="0" err="1" smtClean="0"/>
              <a:t>maps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 different </a:t>
            </a:r>
            <a:r>
              <a:rPr lang="de-CH" dirty="0" err="1" smtClean="0"/>
              <a:t>sizes</a:t>
            </a:r>
            <a:r>
              <a:rPr lang="de-CH" dirty="0" smtClean="0"/>
              <a:t> and </a:t>
            </a:r>
            <a:r>
              <a:rPr lang="de-CH" dirty="0" err="1" smtClean="0"/>
              <a:t>aspect</a:t>
            </a:r>
            <a:r>
              <a:rPr lang="de-CH" dirty="0" smtClean="0"/>
              <a:t> </a:t>
            </a:r>
            <a:r>
              <a:rPr lang="de-CH" dirty="0" err="1" smtClean="0"/>
              <a:t>ratios</a:t>
            </a:r>
            <a:r>
              <a:rPr lang="de-CH" dirty="0" smtClean="0"/>
              <a:t>. </a:t>
            </a:r>
            <a:r>
              <a:rPr lang="de-CH" dirty="0" err="1" smtClean="0"/>
              <a:t>Regardless</a:t>
            </a:r>
            <a:r>
              <a:rPr lang="de-CH" dirty="0" smtClean="0"/>
              <a:t>, </a:t>
            </a:r>
            <a:r>
              <a:rPr lang="de-CH" dirty="0" err="1" smtClean="0"/>
              <a:t>each</a:t>
            </a:r>
            <a:r>
              <a:rPr lang="de-CH" dirty="0" smtClean="0"/>
              <a:t> FM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pooled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1 </a:t>
            </a:r>
            <a:r>
              <a:rPr lang="de-CH" dirty="0" err="1" smtClean="0"/>
              <a:t>value</a:t>
            </a:r>
            <a:r>
              <a:rPr lang="de-CH" dirty="0" smtClean="0"/>
              <a:t>, 4 </a:t>
            </a:r>
            <a:r>
              <a:rPr lang="de-CH" dirty="0" err="1" smtClean="0"/>
              <a:t>values</a:t>
            </a:r>
            <a:r>
              <a:rPr lang="de-CH" dirty="0" smtClean="0"/>
              <a:t> and 16 </a:t>
            </a:r>
            <a:r>
              <a:rPr lang="de-CH" dirty="0" err="1" smtClean="0"/>
              <a:t>values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concatenated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a (16 + 4 + 1) </a:t>
            </a:r>
            <a:r>
              <a:rPr lang="de-CH" dirty="0" err="1" smtClean="0"/>
              <a:t>vector</a:t>
            </a:r>
            <a:r>
              <a:rPr lang="de-CH" dirty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fixed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.</a:t>
            </a:r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109" y="3696511"/>
            <a:ext cx="4814324" cy="271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solved the R-CNN problem of being slow at test time</a:t>
            </a:r>
          </a:p>
          <a:p>
            <a:r>
              <a:rPr lang="en-US" dirty="0" smtClean="0"/>
              <a:t>It still has some problems inherited from R-CNN:</a:t>
            </a:r>
          </a:p>
          <a:p>
            <a:pPr lvl="1"/>
            <a:r>
              <a:rPr lang="en-US" dirty="0" smtClean="0"/>
              <a:t>Training is still slow (a bit faster than R-CNN)</a:t>
            </a:r>
          </a:p>
          <a:p>
            <a:pPr lvl="1"/>
            <a:r>
              <a:rPr lang="en-US" dirty="0" smtClean="0"/>
              <a:t>Training scheme is still complex</a:t>
            </a:r>
          </a:p>
          <a:p>
            <a:pPr lvl="1"/>
            <a:r>
              <a:rPr lang="en-US" dirty="0" smtClean="0"/>
              <a:t>Still no end-to-end training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6754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855" y="833438"/>
            <a:ext cx="75628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9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Fast RCNN Vs SPP: The </a:t>
            </a:r>
            <a:r>
              <a:rPr lang="de-CH" dirty="0" err="1" smtClean="0"/>
              <a:t>way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ROI </a:t>
            </a:r>
            <a:r>
              <a:rPr lang="de-CH" dirty="0" err="1" smtClean="0"/>
              <a:t>pooling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/>
              <a:t> </a:t>
            </a:r>
            <a:r>
              <a:rPr lang="de-CH" dirty="0" smtClean="0"/>
              <a:t>(SPP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pyramid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r>
              <a:rPr lang="de-CH" dirty="0" smtClean="0"/>
              <a:t>).</a:t>
            </a:r>
          </a:p>
          <a:p>
            <a:r>
              <a:rPr lang="de-CH" dirty="0" smtClean="0"/>
              <a:t>Fast RCNN Vs RCNN: FRCNN </a:t>
            </a:r>
            <a:r>
              <a:rPr lang="de-CH" dirty="0" err="1" smtClean="0"/>
              <a:t>Borrowed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forward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whole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from SPP (</a:t>
            </a:r>
            <a:r>
              <a:rPr lang="de-CH" dirty="0" err="1" smtClean="0"/>
              <a:t>Rather</a:t>
            </a:r>
            <a:r>
              <a:rPr lang="de-CH" dirty="0" smtClean="0"/>
              <a:t> </a:t>
            </a:r>
            <a:r>
              <a:rPr lang="de-CH" dirty="0" err="1" smtClean="0"/>
              <a:t>than</a:t>
            </a:r>
            <a:r>
              <a:rPr lang="de-CH" dirty="0" smtClean="0"/>
              <a:t> </a:t>
            </a:r>
            <a:r>
              <a:rPr lang="de-CH" dirty="0" err="1" smtClean="0"/>
              <a:t>doing</a:t>
            </a:r>
            <a:r>
              <a:rPr lang="de-CH" dirty="0" smtClean="0"/>
              <a:t> a </a:t>
            </a:r>
            <a:r>
              <a:rPr lang="de-CH" dirty="0" err="1" smtClean="0"/>
              <a:t>forward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ROI).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008" y="3631335"/>
            <a:ext cx="6295417" cy="309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The ROI </a:t>
            </a:r>
            <a:r>
              <a:rPr lang="de-CH" dirty="0" err="1" smtClean="0"/>
              <a:t>pooling</a:t>
            </a:r>
            <a:r>
              <a:rPr lang="de-CH" dirty="0" smtClean="0"/>
              <a:t> </a:t>
            </a:r>
            <a:r>
              <a:rPr lang="de-CH" dirty="0" err="1" smtClean="0"/>
              <a:t>works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convert</a:t>
            </a:r>
            <a:r>
              <a:rPr lang="de-CH" dirty="0" smtClean="0"/>
              <a:t> </a:t>
            </a:r>
            <a:r>
              <a:rPr lang="de-CH" dirty="0" err="1" smtClean="0"/>
              <a:t>any</a:t>
            </a:r>
            <a:r>
              <a:rPr lang="de-CH" dirty="0" smtClean="0"/>
              <a:t> ROI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</a:t>
            </a:r>
            <a:r>
              <a:rPr lang="de-CH" dirty="0" err="1" smtClean="0"/>
              <a:t>hxw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 </a:t>
            </a:r>
            <a:r>
              <a:rPr lang="de-CH" dirty="0" err="1" smtClean="0"/>
              <a:t>fixed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</a:t>
            </a:r>
            <a:r>
              <a:rPr lang="de-CH" dirty="0" err="1" smtClean="0"/>
              <a:t>HxW</a:t>
            </a:r>
            <a:r>
              <a:rPr lang="de-CH" dirty="0" smtClean="0"/>
              <a:t> </a:t>
            </a:r>
            <a:r>
              <a:rPr lang="de-CH" dirty="0" err="1" smtClean="0"/>
              <a:t>that</a:t>
            </a:r>
            <a:r>
              <a:rPr lang="de-CH" dirty="0" smtClean="0"/>
              <a:t> will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fed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FC </a:t>
            </a:r>
            <a:r>
              <a:rPr lang="de-CH" dirty="0" err="1" smtClean="0"/>
              <a:t>layer</a:t>
            </a:r>
            <a:r>
              <a:rPr lang="de-CH" dirty="0" smtClean="0"/>
              <a:t>.</a:t>
            </a:r>
          </a:p>
          <a:p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pyramid</a:t>
            </a:r>
            <a:r>
              <a:rPr lang="de-CH" dirty="0" smtClean="0"/>
              <a:t>?</a:t>
            </a:r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3197630"/>
            <a:ext cx="78676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0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Fast-RCNN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95412"/>
            <a:ext cx="102108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047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computer</a:t>
            </a:r>
            <a:r>
              <a:rPr lang="de-CH" dirty="0" smtClean="0"/>
              <a:t> </a:t>
            </a:r>
            <a:r>
              <a:rPr lang="de-CH" dirty="0" err="1" smtClean="0"/>
              <a:t>vision</a:t>
            </a:r>
            <a:r>
              <a:rPr lang="de-CH" dirty="0" smtClean="0"/>
              <a:t> </a:t>
            </a:r>
            <a:r>
              <a:rPr lang="de-CH" dirty="0" err="1" smtClean="0"/>
              <a:t>world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not easy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navigate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Lots of tools/frameworks/libraries.</a:t>
            </a:r>
          </a:p>
          <a:p>
            <a:r>
              <a:rPr lang="en-AU" dirty="0" smtClean="0"/>
              <a:t>Lots of models available.</a:t>
            </a:r>
          </a:p>
          <a:p>
            <a:r>
              <a:rPr lang="en-AU" dirty="0" smtClean="0"/>
              <a:t>Images with big size are not easy to handle:</a:t>
            </a:r>
          </a:p>
          <a:p>
            <a:pPr lvl="1"/>
            <a:r>
              <a:rPr lang="en-AU" dirty="0" smtClean="0"/>
              <a:t>You need to be patient for upload, download and even visualization.</a:t>
            </a:r>
          </a:p>
          <a:p>
            <a:r>
              <a:rPr lang="en-AU" dirty="0" smtClean="0"/>
              <a:t>Images contain more noise than tabular data:</a:t>
            </a:r>
          </a:p>
          <a:p>
            <a:pPr lvl="1"/>
            <a:r>
              <a:rPr lang="en-AU" dirty="0" smtClean="0"/>
              <a:t>Images taken in different illumination levels, different heights, different cameras, … (Same input, multiple outputs).</a:t>
            </a:r>
          </a:p>
          <a:p>
            <a:pPr lvl="1"/>
            <a:r>
              <a:rPr lang="en-AU" dirty="0" smtClean="0"/>
              <a:t>Anyone wants to share an experience about this issue?</a:t>
            </a:r>
          </a:p>
          <a:p>
            <a:r>
              <a:rPr lang="en-AU" dirty="0" smtClean="0"/>
              <a:t>The goal is not to discuss all the tools here, but rather give you a starting point.</a:t>
            </a:r>
          </a:p>
          <a:p>
            <a:pPr marL="0" indent="0">
              <a:buNone/>
            </a:pP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931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Fast-RCNN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423987"/>
            <a:ext cx="112299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6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Fast-RCNN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319212"/>
            <a:ext cx="112109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Fast-RCNN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336945"/>
            <a:ext cx="1124902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5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Fast-RCNN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596231"/>
            <a:ext cx="11258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37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3200" dirty="0" err="1" smtClean="0"/>
              <a:t>Why</a:t>
            </a:r>
            <a:r>
              <a:rPr lang="de-CH" sz="3200" dirty="0" smtClean="0"/>
              <a:t> </a:t>
            </a:r>
            <a:r>
              <a:rPr lang="de-CH" sz="3200" dirty="0" err="1" smtClean="0"/>
              <a:t>does</a:t>
            </a:r>
            <a:r>
              <a:rPr lang="de-CH" sz="3200" dirty="0" smtClean="0"/>
              <a:t> </a:t>
            </a:r>
            <a:r>
              <a:rPr lang="de-CH" sz="3200" dirty="0" err="1" smtClean="0"/>
              <a:t>one</a:t>
            </a:r>
            <a:r>
              <a:rPr lang="de-CH" sz="3200" dirty="0" smtClean="0"/>
              <a:t> </a:t>
            </a:r>
            <a:r>
              <a:rPr lang="de-CH" sz="3200" dirty="0" err="1" smtClean="0"/>
              <a:t>one</a:t>
            </a:r>
            <a:r>
              <a:rPr lang="de-CH" sz="3200" dirty="0" smtClean="0"/>
              <a:t> </a:t>
            </a:r>
            <a:r>
              <a:rPr lang="de-CH" sz="3200" dirty="0" err="1" smtClean="0"/>
              <a:t>convnet</a:t>
            </a:r>
            <a:r>
              <a:rPr lang="de-CH" sz="3200" dirty="0" smtClean="0"/>
              <a:t> pass </a:t>
            </a:r>
            <a:r>
              <a:rPr lang="de-CH" sz="3200" dirty="0" err="1" smtClean="0"/>
              <a:t>over</a:t>
            </a:r>
            <a:r>
              <a:rPr lang="de-CH" sz="3200" dirty="0" smtClean="0"/>
              <a:t> </a:t>
            </a:r>
            <a:r>
              <a:rPr lang="de-CH" sz="3200" dirty="0" err="1" smtClean="0"/>
              <a:t>the</a:t>
            </a:r>
            <a:r>
              <a:rPr lang="de-CH" sz="3200" dirty="0" smtClean="0"/>
              <a:t> </a:t>
            </a:r>
            <a:r>
              <a:rPr lang="de-CH" sz="3200" dirty="0" err="1" smtClean="0"/>
              <a:t>whole</a:t>
            </a:r>
            <a:r>
              <a:rPr lang="de-CH" sz="3200" dirty="0" smtClean="0"/>
              <a:t> </a:t>
            </a:r>
            <a:r>
              <a:rPr lang="de-CH" sz="3200" dirty="0" err="1" smtClean="0"/>
              <a:t>image</a:t>
            </a:r>
            <a:r>
              <a:rPr lang="de-CH" sz="3200" dirty="0" smtClean="0"/>
              <a:t> </a:t>
            </a:r>
            <a:r>
              <a:rPr lang="de-CH" sz="3200" dirty="0" err="1" smtClean="0"/>
              <a:t>makes</a:t>
            </a:r>
            <a:r>
              <a:rPr lang="de-CH" sz="3200" dirty="0" smtClean="0"/>
              <a:t> </a:t>
            </a:r>
            <a:r>
              <a:rPr lang="de-CH" sz="3200" dirty="0" err="1" smtClean="0"/>
              <a:t>the</a:t>
            </a:r>
            <a:r>
              <a:rPr lang="de-CH" sz="3200" dirty="0" smtClean="0"/>
              <a:t> </a:t>
            </a:r>
            <a:r>
              <a:rPr lang="de-CH" sz="3200" dirty="0" err="1" smtClean="0"/>
              <a:t>FasterRCNN</a:t>
            </a:r>
            <a:r>
              <a:rPr lang="de-CH" sz="3200" dirty="0" smtClean="0"/>
              <a:t> </a:t>
            </a:r>
            <a:r>
              <a:rPr lang="de-CH" sz="3200" dirty="0" err="1" smtClean="0"/>
              <a:t>faster</a:t>
            </a:r>
            <a:r>
              <a:rPr lang="de-CH" sz="3200" dirty="0" smtClean="0"/>
              <a:t> </a:t>
            </a:r>
            <a:r>
              <a:rPr lang="de-CH" sz="3200" dirty="0" err="1" smtClean="0"/>
              <a:t>than</a:t>
            </a:r>
            <a:r>
              <a:rPr lang="de-CH" sz="3200" dirty="0" smtClean="0"/>
              <a:t> RCNN </a:t>
            </a:r>
            <a:r>
              <a:rPr lang="de-CH" sz="3200" dirty="0" err="1" smtClean="0"/>
              <a:t>where</a:t>
            </a:r>
            <a:r>
              <a:rPr lang="de-CH" sz="3200" dirty="0" smtClean="0"/>
              <a:t> </a:t>
            </a:r>
            <a:r>
              <a:rPr lang="de-CH" sz="3200" dirty="0" err="1" smtClean="0"/>
              <a:t>we</a:t>
            </a:r>
            <a:r>
              <a:rPr lang="de-CH" sz="3200" dirty="0" smtClean="0"/>
              <a:t> </a:t>
            </a:r>
            <a:r>
              <a:rPr lang="de-CH" sz="3200" dirty="0" err="1" smtClean="0"/>
              <a:t>make</a:t>
            </a:r>
            <a:r>
              <a:rPr lang="de-CH" sz="3200" dirty="0" smtClean="0"/>
              <a:t> a </a:t>
            </a:r>
            <a:r>
              <a:rPr lang="de-CH" sz="3200" dirty="0" err="1" smtClean="0"/>
              <a:t>seperate</a:t>
            </a:r>
            <a:r>
              <a:rPr lang="de-CH" sz="3200" dirty="0" smtClean="0"/>
              <a:t> pass </a:t>
            </a:r>
            <a:r>
              <a:rPr lang="de-CH" sz="3200" dirty="0" err="1" smtClean="0"/>
              <a:t>over</a:t>
            </a:r>
            <a:r>
              <a:rPr lang="de-CH" sz="3200" dirty="0" smtClean="0"/>
              <a:t> </a:t>
            </a:r>
            <a:r>
              <a:rPr lang="de-CH" sz="3200" dirty="0" err="1" smtClean="0"/>
              <a:t>each</a:t>
            </a:r>
            <a:r>
              <a:rPr lang="de-CH" sz="3200" dirty="0" smtClean="0"/>
              <a:t> ROI?</a:t>
            </a:r>
            <a:endParaRPr lang="de-CH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RCNN:</a:t>
            </a:r>
          </a:p>
          <a:p>
            <a:pPr lvl="1"/>
            <a:r>
              <a:rPr lang="de-CH" dirty="0" err="1" smtClean="0"/>
              <a:t>Convnet</a:t>
            </a:r>
            <a:r>
              <a:rPr lang="de-CH" dirty="0" smtClean="0"/>
              <a:t> </a:t>
            </a:r>
            <a:r>
              <a:rPr lang="de-CH" dirty="0" err="1" smtClean="0"/>
              <a:t>over</a:t>
            </a:r>
            <a:r>
              <a:rPr lang="de-CH" dirty="0" smtClean="0"/>
              <a:t> 2000 Region </a:t>
            </a:r>
            <a:r>
              <a:rPr lang="de-CH" dirty="0" err="1" smtClean="0"/>
              <a:t>proposals</a:t>
            </a:r>
            <a:r>
              <a:rPr lang="de-CH" dirty="0" smtClean="0"/>
              <a:t> </a:t>
            </a:r>
            <a:r>
              <a:rPr lang="de-CH" dirty="0" smtClean="0">
                <a:sym typeface="Wingdings" panose="05000000000000000000" pitchFamily="2" charset="2"/>
              </a:rPr>
              <a:t> a </a:t>
            </a:r>
            <a:r>
              <a:rPr lang="de-CH" dirty="0" err="1" smtClean="0">
                <a:sym typeface="Wingdings" panose="05000000000000000000" pitchFamily="2" charset="2"/>
              </a:rPr>
              <a:t>lot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of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proposals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overlaps</a:t>
            </a:r>
            <a:r>
              <a:rPr lang="de-CH" dirty="0" smtClean="0">
                <a:sym typeface="Wingdings" panose="05000000000000000000" pitchFamily="2" charset="2"/>
              </a:rPr>
              <a:t>   A </a:t>
            </a:r>
            <a:r>
              <a:rPr lang="de-CH" dirty="0" err="1" smtClean="0">
                <a:sym typeface="Wingdings" panose="05000000000000000000" pitchFamily="2" charset="2"/>
              </a:rPr>
              <a:t>lot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of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convolutions</a:t>
            </a:r>
            <a:r>
              <a:rPr lang="de-CH" dirty="0" smtClean="0">
                <a:sym typeface="Wingdings" panose="05000000000000000000" pitchFamily="2" charset="2"/>
              </a:rPr>
              <a:t> will </a:t>
            </a:r>
            <a:r>
              <a:rPr lang="de-CH" dirty="0" err="1" smtClean="0">
                <a:sym typeface="Wingdings" panose="05000000000000000000" pitchFamily="2" charset="2"/>
              </a:rPr>
              <a:t>be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computed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many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times</a:t>
            </a:r>
            <a:r>
              <a:rPr lang="de-CH" dirty="0">
                <a:sym typeface="Wingdings" panose="05000000000000000000" pitchFamily="2" charset="2"/>
              </a:rPr>
              <a:t> </a:t>
            </a:r>
            <a:r>
              <a:rPr lang="de-CH" dirty="0" smtClean="0">
                <a:sym typeface="Wingdings" panose="05000000000000000000" pitchFamily="2" charset="2"/>
              </a:rPr>
              <a:t>(In 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picture</a:t>
            </a:r>
            <a:r>
              <a:rPr lang="de-CH" dirty="0" smtClean="0">
                <a:sym typeface="Wingdings" panose="05000000000000000000" pitchFamily="2" charset="2"/>
              </a:rPr>
              <a:t>, </a:t>
            </a:r>
            <a:r>
              <a:rPr lang="de-CH" dirty="0" err="1" smtClean="0">
                <a:sym typeface="Wingdings" panose="05000000000000000000" pitchFamily="2" charset="2"/>
              </a:rPr>
              <a:t>we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see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the</a:t>
            </a:r>
            <a:r>
              <a:rPr lang="de-CH" dirty="0" smtClean="0">
                <a:sym typeface="Wingdings" panose="05000000000000000000" pitchFamily="2" charset="2"/>
              </a:rPr>
              <a:t> ROI </a:t>
            </a:r>
            <a:r>
              <a:rPr lang="de-CH" dirty="0" err="1" smtClean="0">
                <a:sym typeface="Wingdings" panose="05000000000000000000" pitchFamily="2" charset="2"/>
              </a:rPr>
              <a:t>separated</a:t>
            </a:r>
            <a:r>
              <a:rPr lang="de-CH" dirty="0" smtClean="0">
                <a:sym typeface="Wingdings" panose="05000000000000000000" pitchFamily="2" charset="2"/>
              </a:rPr>
              <a:t> but in </a:t>
            </a:r>
            <a:r>
              <a:rPr lang="de-CH" dirty="0" err="1" smtClean="0">
                <a:sym typeface="Wingdings" panose="05000000000000000000" pitchFamily="2" charset="2"/>
              </a:rPr>
              <a:t>reality</a:t>
            </a:r>
            <a:r>
              <a:rPr lang="de-CH" dirty="0" smtClean="0">
                <a:sym typeface="Wingdings" panose="05000000000000000000" pitchFamily="2" charset="2"/>
              </a:rPr>
              <a:t>, </a:t>
            </a:r>
            <a:r>
              <a:rPr lang="de-CH" dirty="0" err="1" smtClean="0">
                <a:sym typeface="Wingdings" panose="05000000000000000000" pitchFamily="2" charset="2"/>
              </a:rPr>
              <a:t>there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is</a:t>
            </a:r>
            <a:r>
              <a:rPr lang="de-CH" dirty="0" smtClean="0">
                <a:sym typeface="Wingdings" panose="05000000000000000000" pitchFamily="2" charset="2"/>
              </a:rPr>
              <a:t> an </a:t>
            </a:r>
            <a:r>
              <a:rPr lang="de-CH" dirty="0" err="1" smtClean="0">
                <a:sym typeface="Wingdings" panose="05000000000000000000" pitchFamily="2" charset="2"/>
              </a:rPr>
              <a:t>overlap</a:t>
            </a:r>
            <a:r>
              <a:rPr lang="de-CH" dirty="0" smtClean="0">
                <a:sym typeface="Wingdings" panose="05000000000000000000" pitchFamily="2" charset="2"/>
              </a:rPr>
              <a:t> </a:t>
            </a:r>
            <a:r>
              <a:rPr lang="de-CH" dirty="0" err="1" smtClean="0">
                <a:sym typeface="Wingdings" panose="05000000000000000000" pitchFamily="2" charset="2"/>
              </a:rPr>
              <a:t>with</a:t>
            </a:r>
            <a:r>
              <a:rPr lang="de-CH" dirty="0" smtClean="0">
                <a:sym typeface="Wingdings" panose="05000000000000000000" pitchFamily="2" charset="2"/>
              </a:rPr>
              <a:t> 2000 </a:t>
            </a:r>
            <a:r>
              <a:rPr lang="de-CH" dirty="0" err="1" smtClean="0">
                <a:sym typeface="Wingdings" panose="05000000000000000000" pitchFamily="2" charset="2"/>
              </a:rPr>
              <a:t>proposals</a:t>
            </a:r>
            <a:r>
              <a:rPr lang="de-CH" dirty="0" smtClean="0">
                <a:sym typeface="Wingdings" panose="05000000000000000000" pitchFamily="2" charset="2"/>
              </a:rPr>
              <a:t> per </a:t>
            </a:r>
            <a:r>
              <a:rPr lang="de-CH" dirty="0" err="1" smtClean="0">
                <a:sym typeface="Wingdings" panose="05000000000000000000" pitchFamily="2" charset="2"/>
              </a:rPr>
              <a:t>image</a:t>
            </a:r>
            <a:r>
              <a:rPr lang="de-CH" dirty="0" smtClean="0">
                <a:sym typeface="Wingdings" panose="05000000000000000000" pitchFamily="2" charset="2"/>
              </a:rPr>
              <a:t>).</a:t>
            </a:r>
          </a:p>
          <a:p>
            <a:pPr lvl="1"/>
            <a:r>
              <a:rPr lang="de-CH" dirty="0" err="1" smtClean="0"/>
              <a:t>Algorithmically</a:t>
            </a:r>
            <a:r>
              <a:rPr lang="de-CH" dirty="0" smtClean="0"/>
              <a:t> </a:t>
            </a:r>
            <a:r>
              <a:rPr lang="de-CH" dirty="0" err="1" smtClean="0"/>
              <a:t>speaking</a:t>
            </a:r>
            <a:r>
              <a:rPr lang="de-CH" dirty="0" smtClean="0"/>
              <a:t>, </a:t>
            </a:r>
            <a:r>
              <a:rPr lang="de-CH" dirty="0" err="1" smtClean="0"/>
              <a:t>convolution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whole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computationally</a:t>
            </a:r>
            <a:r>
              <a:rPr lang="de-CH" dirty="0" smtClean="0"/>
              <a:t> </a:t>
            </a:r>
            <a:r>
              <a:rPr lang="de-CH" dirty="0" err="1" smtClean="0"/>
              <a:t>less</a:t>
            </a:r>
            <a:r>
              <a:rPr lang="de-CH" dirty="0" smtClean="0"/>
              <a:t> expensive </a:t>
            </a:r>
            <a:r>
              <a:rPr lang="de-CH" dirty="0" err="1" smtClean="0"/>
              <a:t>than</a:t>
            </a:r>
            <a:r>
              <a:rPr lang="de-CH" dirty="0" smtClean="0"/>
              <a:t> </a:t>
            </a:r>
            <a:r>
              <a:rPr lang="de-CH" dirty="0" err="1" smtClean="0"/>
              <a:t>computing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convolution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crops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(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they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contingent</a:t>
            </a:r>
            <a:r>
              <a:rPr lang="de-CH" dirty="0" smtClean="0"/>
              <a:t> and non </a:t>
            </a:r>
            <a:r>
              <a:rPr lang="de-CH" dirty="0" err="1" smtClean="0"/>
              <a:t>overlapping</a:t>
            </a:r>
            <a:r>
              <a:rPr lang="de-CH" dirty="0"/>
              <a:t> </a:t>
            </a:r>
            <a:r>
              <a:rPr lang="de-CH" dirty="0" smtClean="0"/>
              <a:t>– extra </a:t>
            </a:r>
            <a:r>
              <a:rPr lang="de-CH" dirty="0" err="1" smtClean="0"/>
              <a:t>times</a:t>
            </a:r>
            <a:r>
              <a:rPr lang="de-CH" dirty="0" smtClean="0"/>
              <a:t> at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boudaries</a:t>
            </a:r>
            <a:r>
              <a:rPr lang="de-CH" dirty="0" smtClean="0"/>
              <a:t>).</a:t>
            </a:r>
          </a:p>
          <a:p>
            <a:r>
              <a:rPr lang="de-CH" dirty="0" smtClean="0"/>
              <a:t>In Fast RCNN:</a:t>
            </a:r>
          </a:p>
          <a:p>
            <a:pPr lvl="1"/>
            <a:r>
              <a:rPr lang="de-CH" dirty="0" smtClean="0"/>
              <a:t>Region </a:t>
            </a:r>
            <a:r>
              <a:rPr lang="de-CH" dirty="0" err="1" smtClean="0"/>
              <a:t>proposals</a:t>
            </a:r>
            <a:r>
              <a:rPr lang="de-CH" dirty="0" smtClean="0"/>
              <a:t> from </a:t>
            </a:r>
            <a:r>
              <a:rPr lang="de-CH" dirty="0" err="1" smtClean="0"/>
              <a:t>the</a:t>
            </a:r>
            <a:r>
              <a:rPr lang="de-CH" dirty="0" smtClean="0"/>
              <a:t> ‘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’ </a:t>
            </a:r>
            <a:r>
              <a:rPr lang="de-CH" dirty="0" err="1" smtClean="0"/>
              <a:t>go</a:t>
            </a:r>
            <a:r>
              <a:rPr lang="de-CH" dirty="0" smtClean="0"/>
              <a:t> </a:t>
            </a:r>
            <a:r>
              <a:rPr lang="de-CH" dirty="0" err="1" smtClean="0"/>
              <a:t>through</a:t>
            </a:r>
            <a:r>
              <a:rPr lang="de-CH" dirty="0" smtClean="0"/>
              <a:t> a simple CNN </a:t>
            </a:r>
            <a:r>
              <a:rPr lang="de-CH" dirty="0" err="1" smtClean="0"/>
              <a:t>compared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smtClean="0"/>
              <a:t>‘ 2000 </a:t>
            </a:r>
            <a:r>
              <a:rPr lang="de-CH" dirty="0" err="1" smtClean="0"/>
              <a:t>region</a:t>
            </a:r>
            <a:r>
              <a:rPr lang="de-CH" dirty="0" smtClean="0"/>
              <a:t> </a:t>
            </a:r>
            <a:r>
              <a:rPr lang="de-CH" dirty="0" err="1" smtClean="0"/>
              <a:t>proposal</a:t>
            </a:r>
            <a:r>
              <a:rPr lang="de-CH" dirty="0" err="1" smtClean="0">
                <a:solidFill>
                  <a:srgbClr val="FF0000"/>
                </a:solidFill>
              </a:rPr>
              <a:t>s</a:t>
            </a:r>
            <a:r>
              <a:rPr lang="de-CH" dirty="0" smtClean="0"/>
              <a:t>’ from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go</a:t>
            </a:r>
            <a:r>
              <a:rPr lang="de-CH" dirty="0" smtClean="0"/>
              <a:t> </a:t>
            </a:r>
            <a:r>
              <a:rPr lang="de-CH" dirty="0" err="1" smtClean="0"/>
              <a:t>through</a:t>
            </a:r>
            <a:r>
              <a:rPr lang="de-CH" dirty="0" smtClean="0"/>
              <a:t> a </a:t>
            </a:r>
            <a:r>
              <a:rPr lang="de-CH" dirty="0" err="1" smtClean="0"/>
              <a:t>backbone</a:t>
            </a:r>
            <a:r>
              <a:rPr lang="de-CH" dirty="0" smtClean="0"/>
              <a:t>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12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536" y="1825625"/>
            <a:ext cx="108680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Faster</a:t>
            </a:r>
            <a:r>
              <a:rPr lang="de-CH" dirty="0" smtClean="0"/>
              <a:t> 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34187"/>
            <a:ext cx="10515600" cy="4351338"/>
          </a:xfrm>
        </p:spPr>
        <p:txBody>
          <a:bodyPr>
            <a:normAutofit fontScale="92500" lnSpcReduction="10000"/>
          </a:bodyPr>
          <a:lstStyle/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r>
              <a:rPr lang="en-US" sz="2200" i="1" dirty="0"/>
              <a:t>Faster R-CNN: Towards Real-Time Object Detection with Region Proposal </a:t>
            </a:r>
            <a:r>
              <a:rPr lang="en-US" sz="2200" i="1" dirty="0" smtClean="0"/>
              <a:t>Networks, </a:t>
            </a:r>
            <a:r>
              <a:rPr lang="de-CH" sz="2200" i="1" dirty="0" err="1"/>
              <a:t>Shaoqing</a:t>
            </a:r>
            <a:r>
              <a:rPr lang="de-CH" sz="2200" i="1" dirty="0"/>
              <a:t> </a:t>
            </a:r>
            <a:r>
              <a:rPr lang="de-CH" sz="2200" i="1" dirty="0" smtClean="0"/>
              <a:t>Ren 2015, NIPS.</a:t>
            </a:r>
            <a:endParaRPr lang="en-US" sz="22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025" y="0"/>
            <a:ext cx="7038975" cy="5648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12" y="3204994"/>
            <a:ext cx="5112005" cy="16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5" y="256870"/>
            <a:ext cx="11747342" cy="60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92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2719387"/>
            <a:ext cx="829627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2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Region Proposal Network (RPN) takes an image (of any size) as input and outputs a set of rectangular object proposals, each with an </a:t>
            </a:r>
            <a:r>
              <a:rPr lang="en-US" dirty="0" err="1" smtClean="0"/>
              <a:t>objectness</a:t>
            </a:r>
            <a:r>
              <a:rPr lang="en-US" dirty="0" smtClean="0"/>
              <a:t> score.</a:t>
            </a:r>
          </a:p>
          <a:p>
            <a:pPr lvl="1"/>
            <a:r>
              <a:rPr lang="en-US" dirty="0" smtClean="0"/>
              <a:t>A fully convolutional layer.</a:t>
            </a:r>
          </a:p>
          <a:p>
            <a:r>
              <a:rPr lang="en-US" dirty="0" err="1" smtClean="0"/>
              <a:t>Objectness</a:t>
            </a:r>
            <a:r>
              <a:rPr lang="en-US" dirty="0" smtClean="0"/>
              <a:t>: measure membership to a class Vs background.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Annotations</a:t>
            </a:r>
            <a:r>
              <a:rPr lang="de-CH" dirty="0" smtClean="0"/>
              <a:t> (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) </a:t>
            </a:r>
            <a:r>
              <a:rPr lang="de-CH" dirty="0" err="1" smtClean="0"/>
              <a:t>format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707" y="1409369"/>
            <a:ext cx="10037885" cy="417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Important</a:t>
            </a:r>
            <a:r>
              <a:rPr lang="de-CH" dirty="0" smtClean="0"/>
              <a:t> </a:t>
            </a:r>
            <a:r>
              <a:rPr lang="de-CH" dirty="0" err="1" smtClean="0"/>
              <a:t>note</a:t>
            </a:r>
            <a:r>
              <a:rPr lang="de-CH" dirty="0" smtClean="0"/>
              <a:t>: </a:t>
            </a:r>
            <a:r>
              <a:rPr lang="de-CH" dirty="0" err="1" smtClean="0"/>
              <a:t>We</a:t>
            </a:r>
            <a:r>
              <a:rPr lang="de-CH" dirty="0" smtClean="0"/>
              <a:t> do not </a:t>
            </a:r>
            <a:r>
              <a:rPr lang="de-CH" dirty="0" err="1" smtClean="0"/>
              <a:t>have</a:t>
            </a:r>
            <a:r>
              <a:rPr lang="de-CH" dirty="0" smtClean="0"/>
              <a:t> a separate Region </a:t>
            </a:r>
            <a:r>
              <a:rPr lang="de-CH" dirty="0" err="1" smtClean="0"/>
              <a:t>Proposal</a:t>
            </a:r>
            <a:r>
              <a:rPr lang="de-CH" dirty="0" smtClean="0"/>
              <a:t> </a:t>
            </a:r>
            <a:r>
              <a:rPr lang="de-CH" dirty="0" err="1" smtClean="0"/>
              <a:t>network</a:t>
            </a:r>
            <a:r>
              <a:rPr lang="de-CH" dirty="0" smtClean="0"/>
              <a:t> in </a:t>
            </a:r>
            <a:r>
              <a:rPr lang="de-CH" dirty="0" err="1" smtClean="0"/>
              <a:t>FasterRCNN</a:t>
            </a:r>
            <a:r>
              <a:rPr lang="de-CH" dirty="0" smtClean="0"/>
              <a:t>.</a:t>
            </a:r>
          </a:p>
          <a:p>
            <a:pPr lvl="1"/>
            <a:r>
              <a:rPr lang="de-CH" dirty="0" smtClean="0"/>
              <a:t>The FPN </a:t>
            </a:r>
            <a:r>
              <a:rPr lang="de-CH" dirty="0" err="1" smtClean="0"/>
              <a:t>network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an </a:t>
            </a:r>
            <a:r>
              <a:rPr lang="de-CH" dirty="0" err="1" smtClean="0"/>
              <a:t>add</a:t>
            </a:r>
            <a:r>
              <a:rPr lang="de-CH" dirty="0" smtClean="0"/>
              <a:t>-on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convNet</a:t>
            </a:r>
            <a:r>
              <a:rPr lang="de-CH" dirty="0" smtClean="0"/>
              <a:t> (This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where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leverage</a:t>
            </a:r>
            <a:r>
              <a:rPr lang="de-CH" dirty="0" smtClean="0"/>
              <a:t> </a:t>
            </a:r>
            <a:r>
              <a:rPr lang="de-CH" dirty="0" err="1" smtClean="0"/>
              <a:t>pre-computed</a:t>
            </a:r>
            <a:r>
              <a:rPr lang="de-CH" dirty="0" smtClean="0"/>
              <a:t> </a:t>
            </a:r>
            <a:r>
              <a:rPr lang="de-CH" dirty="0" err="1" smtClean="0"/>
              <a:t>features</a:t>
            </a:r>
            <a:r>
              <a:rPr lang="de-CH" dirty="0" smtClean="0"/>
              <a:t>).</a:t>
            </a:r>
          </a:p>
          <a:p>
            <a:pPr lvl="1"/>
            <a:r>
              <a:rPr lang="de-CH" dirty="0" err="1" smtClean="0"/>
              <a:t>Convs</a:t>
            </a:r>
            <a:r>
              <a:rPr lang="de-CH" dirty="0" smtClean="0"/>
              <a:t> at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anchor</a:t>
            </a:r>
            <a:r>
              <a:rPr lang="de-CH" dirty="0" smtClean="0"/>
              <a:t> </a:t>
            </a:r>
            <a:r>
              <a:rPr lang="de-CH" dirty="0" err="1" smtClean="0"/>
              <a:t>boxes</a:t>
            </a:r>
            <a:r>
              <a:rPr lang="de-CH" dirty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already</a:t>
            </a:r>
            <a:r>
              <a:rPr lang="de-CH" dirty="0" smtClean="0"/>
              <a:t> </a:t>
            </a:r>
            <a:r>
              <a:rPr lang="de-CH" dirty="0" err="1" smtClean="0"/>
              <a:t>been</a:t>
            </a:r>
            <a:r>
              <a:rPr lang="de-CH" dirty="0" smtClean="0"/>
              <a:t> </a:t>
            </a:r>
            <a:r>
              <a:rPr lang="de-CH" dirty="0" err="1" smtClean="0"/>
              <a:t>computed</a:t>
            </a:r>
            <a:r>
              <a:rPr lang="de-CH" dirty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backbone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175" y="3695700"/>
            <a:ext cx="50006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question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now</a:t>
            </a:r>
            <a:r>
              <a:rPr lang="de-CH" dirty="0" smtClean="0"/>
              <a:t>: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</a:t>
            </a:r>
            <a:r>
              <a:rPr lang="de-CH" dirty="0" err="1" smtClean="0"/>
              <a:t>proposals</a:t>
            </a:r>
            <a:r>
              <a:rPr lang="de-CH" dirty="0" smtClean="0"/>
              <a:t> from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feature</a:t>
            </a:r>
            <a:r>
              <a:rPr lang="de-CH" dirty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?</a:t>
            </a:r>
          </a:p>
          <a:p>
            <a:pPr lvl="1"/>
            <a:r>
              <a:rPr lang="de-CH" dirty="0" err="1" smtClean="0"/>
              <a:t>Previousely</a:t>
            </a:r>
            <a:r>
              <a:rPr lang="de-CH" dirty="0" smtClean="0"/>
              <a:t> (in RCCN, </a:t>
            </a:r>
            <a:r>
              <a:rPr lang="de-CH" dirty="0" err="1" smtClean="0"/>
              <a:t>FastRCNN</a:t>
            </a:r>
            <a:r>
              <a:rPr lang="de-CH" dirty="0" smtClean="0"/>
              <a:t> and SPP),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extracted</a:t>
            </a:r>
            <a:r>
              <a:rPr lang="de-CH" dirty="0" smtClean="0"/>
              <a:t> </a:t>
            </a:r>
            <a:r>
              <a:rPr lang="de-CH" dirty="0" err="1" smtClean="0"/>
              <a:t>proposals</a:t>
            </a:r>
            <a:r>
              <a:rPr lang="de-CH" dirty="0" smtClean="0"/>
              <a:t> from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directly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544" y="3409849"/>
            <a:ext cx="721042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3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886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At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location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HxWx4096 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, </a:t>
            </a:r>
            <a:r>
              <a:rPr lang="de-CH" dirty="0" err="1" smtClean="0"/>
              <a:t>we</a:t>
            </a:r>
            <a:r>
              <a:rPr lang="de-CH" dirty="0" smtClean="0"/>
              <a:t> fix a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anchors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different </a:t>
            </a:r>
            <a:r>
              <a:rPr lang="de-CH" dirty="0" err="1" smtClean="0"/>
              <a:t>sizes</a:t>
            </a:r>
            <a:r>
              <a:rPr lang="de-CH" dirty="0" smtClean="0"/>
              <a:t> and </a:t>
            </a:r>
            <a:r>
              <a:rPr lang="de-CH" dirty="0" err="1" smtClean="0"/>
              <a:t>aspect</a:t>
            </a:r>
            <a:r>
              <a:rPr lang="de-CH" dirty="0" smtClean="0"/>
              <a:t> </a:t>
            </a:r>
            <a:r>
              <a:rPr lang="de-CH" dirty="0" err="1" smtClean="0"/>
              <a:t>ratios</a:t>
            </a:r>
            <a:r>
              <a:rPr lang="de-CH" dirty="0" smtClean="0"/>
              <a:t> (</a:t>
            </a:r>
            <a:r>
              <a:rPr lang="de-CH" dirty="0" err="1" smtClean="0"/>
              <a:t>hopefully</a:t>
            </a:r>
            <a:r>
              <a:rPr lang="de-CH" dirty="0" smtClean="0"/>
              <a:t>,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them</a:t>
            </a:r>
            <a:r>
              <a:rPr lang="de-CH" dirty="0" smtClean="0"/>
              <a:t> </a:t>
            </a:r>
            <a:r>
              <a:rPr lang="de-CH" dirty="0" err="1" smtClean="0"/>
              <a:t>would</a:t>
            </a:r>
            <a:r>
              <a:rPr lang="de-CH" dirty="0" smtClean="0"/>
              <a:t> </a:t>
            </a:r>
            <a:r>
              <a:rPr lang="de-CH" dirty="0" err="1" smtClean="0"/>
              <a:t>contain</a:t>
            </a:r>
            <a:r>
              <a:rPr lang="de-CH" dirty="0" smtClean="0"/>
              <a:t> an </a:t>
            </a:r>
            <a:r>
              <a:rPr lang="de-CH" dirty="0" err="1" smtClean="0"/>
              <a:t>object</a:t>
            </a:r>
            <a:r>
              <a:rPr lang="de-CH" dirty="0" smtClean="0"/>
              <a:t>).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519" y="2760021"/>
            <a:ext cx="7210425" cy="386715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054485"/>
            <a:ext cx="4327187" cy="3375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9 </a:t>
            </a:r>
            <a:r>
              <a:rPr lang="de-CH" dirty="0" err="1" smtClean="0"/>
              <a:t>anchors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a 256 </a:t>
            </a:r>
            <a:r>
              <a:rPr lang="de-CH" dirty="0" err="1" smtClean="0"/>
              <a:t>vectors</a:t>
            </a:r>
            <a:r>
              <a:rPr lang="de-CH" dirty="0"/>
              <a:t> </a:t>
            </a:r>
            <a:r>
              <a:rPr lang="de-CH" dirty="0" err="1" smtClean="0"/>
              <a:t>connected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 </a:t>
            </a:r>
            <a:r>
              <a:rPr lang="de-CH" dirty="0" err="1" smtClean="0"/>
              <a:t>fully</a:t>
            </a:r>
            <a:r>
              <a:rPr lang="de-CH" dirty="0" smtClean="0"/>
              <a:t> </a:t>
            </a:r>
            <a:r>
              <a:rPr lang="de-CH" dirty="0" err="1" smtClean="0"/>
              <a:t>connected</a:t>
            </a:r>
            <a:r>
              <a:rPr lang="de-CH" dirty="0" smtClean="0"/>
              <a:t> </a:t>
            </a:r>
            <a:r>
              <a:rPr lang="de-CH" dirty="0" err="1" smtClean="0"/>
              <a:t>layer</a:t>
            </a:r>
            <a:r>
              <a:rPr lang="de-CH" dirty="0" smtClean="0"/>
              <a:t> </a:t>
            </a:r>
            <a:r>
              <a:rPr lang="de-CH" dirty="0" err="1" smtClean="0"/>
              <a:t>giving</a:t>
            </a:r>
            <a:r>
              <a:rPr lang="de-CH" dirty="0" smtClean="0"/>
              <a:t> a score and a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coordinates</a:t>
            </a:r>
            <a:r>
              <a:rPr lang="de-CH" dirty="0" smtClean="0"/>
              <a:t> per </a:t>
            </a:r>
            <a:r>
              <a:rPr lang="de-CH" dirty="0" err="1" smtClean="0"/>
              <a:t>anchor</a:t>
            </a:r>
            <a:r>
              <a:rPr lang="de-CH" dirty="0" smtClean="0"/>
              <a:t>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95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Summary: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location</a:t>
            </a:r>
            <a:r>
              <a:rPr lang="de-CH" dirty="0" smtClean="0"/>
              <a:t> in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HxW</a:t>
            </a:r>
            <a:r>
              <a:rPr lang="de-CH" dirty="0" smtClean="0"/>
              <a:t>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extract</a:t>
            </a:r>
            <a:r>
              <a:rPr lang="de-CH" dirty="0" smtClean="0"/>
              <a:t> a </a:t>
            </a:r>
            <a:r>
              <a:rPr lang="de-CH" dirty="0" err="1" smtClean="0"/>
              <a:t>descriptor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size</a:t>
            </a:r>
            <a:r>
              <a:rPr lang="de-CH" dirty="0" smtClean="0"/>
              <a:t> 256.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465" y="2811902"/>
            <a:ext cx="897255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1x1 </a:t>
            </a:r>
            <a:r>
              <a:rPr lang="de-CH" dirty="0" err="1" smtClean="0"/>
              <a:t>convolutions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transform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256 </a:t>
            </a:r>
            <a:r>
              <a:rPr lang="de-CH" dirty="0" err="1" smtClean="0"/>
              <a:t>feature</a:t>
            </a:r>
            <a:r>
              <a:rPr lang="de-CH" dirty="0" smtClean="0"/>
              <a:t> </a:t>
            </a:r>
            <a:r>
              <a:rPr lang="de-CH" dirty="0" err="1" smtClean="0"/>
              <a:t>map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 (2n + 4n) </a:t>
            </a:r>
            <a:r>
              <a:rPr lang="de-CH" dirty="0" err="1" smtClean="0"/>
              <a:t>output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2250"/>
            <a:ext cx="1090612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90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our</a:t>
            </a:r>
            <a:r>
              <a:rPr lang="de-CH" dirty="0" smtClean="0"/>
              <a:t> RPN (a </a:t>
            </a:r>
            <a:r>
              <a:rPr lang="de-CH" dirty="0" err="1" smtClean="0"/>
              <a:t>lot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shared</a:t>
            </a:r>
            <a:r>
              <a:rPr lang="de-CH" dirty="0" smtClean="0"/>
              <a:t> </a:t>
            </a:r>
            <a:r>
              <a:rPr lang="de-CH" dirty="0" err="1" smtClean="0"/>
              <a:t>computation</a:t>
            </a:r>
            <a:r>
              <a:rPr lang="de-CH" dirty="0" smtClean="0"/>
              <a:t> + a </a:t>
            </a:r>
            <a:r>
              <a:rPr lang="de-CH" dirty="0" err="1" smtClean="0"/>
              <a:t>little</a:t>
            </a:r>
            <a:r>
              <a:rPr lang="de-CH" dirty="0" smtClean="0"/>
              <a:t> </a:t>
            </a:r>
            <a:r>
              <a:rPr lang="de-CH" dirty="0" err="1" smtClean="0"/>
              <a:t>bit</a:t>
            </a:r>
            <a:r>
              <a:rPr lang="de-CH" dirty="0" smtClean="0"/>
              <a:t> extra </a:t>
            </a:r>
            <a:r>
              <a:rPr lang="de-CH" dirty="0" err="1" smtClean="0"/>
              <a:t>computations</a:t>
            </a:r>
            <a:r>
              <a:rPr lang="de-CH" dirty="0" smtClean="0"/>
              <a:t> …)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33" y="2569116"/>
            <a:ext cx="1092517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0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train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RPN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P* </a:t>
            </a:r>
            <a:r>
              <a:rPr lang="de-CH" dirty="0" err="1" smtClean="0"/>
              <a:t>indicates</a:t>
            </a:r>
            <a:r>
              <a:rPr lang="de-CH" dirty="0" smtClean="0"/>
              <a:t>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much</a:t>
            </a:r>
            <a:r>
              <a:rPr lang="de-CH" dirty="0" smtClean="0"/>
              <a:t> an </a:t>
            </a:r>
            <a:r>
              <a:rPr lang="de-CH" dirty="0" err="1" smtClean="0"/>
              <a:t>anchor</a:t>
            </a:r>
            <a:r>
              <a:rPr lang="de-CH" dirty="0" smtClean="0"/>
              <a:t> </a:t>
            </a:r>
            <a:r>
              <a:rPr lang="de-CH" dirty="0" err="1" smtClean="0"/>
              <a:t>overlaps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.</a:t>
            </a:r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choose</a:t>
            </a:r>
            <a:r>
              <a:rPr lang="de-CH" dirty="0" smtClean="0"/>
              <a:t> </a:t>
            </a:r>
            <a:r>
              <a:rPr lang="de-CH" dirty="0" err="1" smtClean="0"/>
              <a:t>randomly</a:t>
            </a:r>
            <a:r>
              <a:rPr lang="de-CH" dirty="0" smtClean="0"/>
              <a:t> 256 </a:t>
            </a:r>
            <a:r>
              <a:rPr lang="de-CH" dirty="0" err="1" smtClean="0"/>
              <a:t>anchors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image</a:t>
            </a:r>
            <a:r>
              <a:rPr lang="de-CH" dirty="0" smtClean="0"/>
              <a:t>. Loss </a:t>
            </a:r>
            <a:r>
              <a:rPr lang="de-CH" dirty="0" err="1" smtClean="0"/>
              <a:t>function</a:t>
            </a:r>
            <a:r>
              <a:rPr lang="de-CH" dirty="0" smtClean="0"/>
              <a:t>: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87" y="2786062"/>
            <a:ext cx="4467225" cy="1285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49" y="4826236"/>
            <a:ext cx="8496300" cy="1038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99251" y="5116749"/>
            <a:ext cx="330740" cy="50583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7655669" y="6144310"/>
            <a:ext cx="3784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Regression </a:t>
            </a:r>
            <a:r>
              <a:rPr lang="de-CH" dirty="0" err="1" smtClean="0"/>
              <a:t>loss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computed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anchors</a:t>
            </a:r>
            <a:r>
              <a:rPr lang="de-CH" dirty="0" smtClean="0"/>
              <a:t> </a:t>
            </a:r>
            <a:r>
              <a:rPr lang="de-CH" dirty="0" err="1" smtClean="0"/>
              <a:t>where</a:t>
            </a:r>
            <a:r>
              <a:rPr lang="de-CH" dirty="0" smtClean="0"/>
              <a:t> </a:t>
            </a:r>
            <a:r>
              <a:rPr lang="de-CH" dirty="0" err="1" smtClean="0"/>
              <a:t>objects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detected</a:t>
            </a:r>
            <a:endParaRPr lang="de-CH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862387" y="5972429"/>
            <a:ext cx="3784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mtClean="0"/>
              <a:t>Loss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class</a:t>
            </a:r>
            <a:r>
              <a:rPr lang="de-CH" dirty="0" smtClean="0"/>
              <a:t>: </a:t>
            </a:r>
            <a:r>
              <a:rPr lang="de-CH" dirty="0" err="1" smtClean="0"/>
              <a:t>binary</a:t>
            </a:r>
            <a:r>
              <a:rPr lang="de-CH" dirty="0" smtClean="0"/>
              <a:t> </a:t>
            </a:r>
            <a:r>
              <a:rPr lang="de-CH" dirty="0" err="1" smtClean="0"/>
              <a:t>cross</a:t>
            </a:r>
            <a:r>
              <a:rPr lang="de-CH" dirty="0" smtClean="0"/>
              <a:t> </a:t>
            </a:r>
            <a:r>
              <a:rPr lang="de-CH" dirty="0" err="1" smtClean="0"/>
              <a:t>entropy</a:t>
            </a:r>
            <a:endParaRPr lang="de-CH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764621" y="5700409"/>
            <a:ext cx="165370" cy="476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4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445868" cy="1325563"/>
          </a:xfrm>
        </p:spPr>
        <p:txBody>
          <a:bodyPr>
            <a:noAutofit/>
          </a:bodyPr>
          <a:lstStyle/>
          <a:p>
            <a:r>
              <a:rPr lang="de-CH" sz="1100" dirty="0" smtClean="0"/>
              <a:t>https://github.com/rbgirshick/py-faster-rcnn/blob/master/lib/rpn/generate_anchors.py</a:t>
            </a:r>
            <a:endParaRPr lang="de-CH" sz="1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31468" cy="4351338"/>
          </a:xfrm>
        </p:spPr>
        <p:txBody>
          <a:bodyPr/>
          <a:lstStyle/>
          <a:p>
            <a:r>
              <a:rPr lang="en-US" dirty="0" smtClean="0"/>
              <a:t>Jointly train with 4 losses: </a:t>
            </a:r>
          </a:p>
          <a:p>
            <a:r>
              <a:rPr lang="en-US" dirty="0" smtClean="0"/>
              <a:t>1. RPN classify object / not object </a:t>
            </a:r>
          </a:p>
          <a:p>
            <a:r>
              <a:rPr lang="en-US" dirty="0" smtClean="0"/>
              <a:t>2. RPN regress box coordinates </a:t>
            </a:r>
          </a:p>
          <a:p>
            <a:r>
              <a:rPr lang="en-US" dirty="0" smtClean="0"/>
              <a:t>3. Final classification score (object classes) </a:t>
            </a:r>
          </a:p>
          <a:p>
            <a:r>
              <a:rPr lang="en-US" dirty="0" smtClean="0"/>
              <a:t>4. Final box coordinates 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77820"/>
            <a:ext cx="5424946" cy="650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6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7440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9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690688"/>
            <a:ext cx="1115377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0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annotations</a:t>
            </a:r>
            <a:r>
              <a:rPr lang="de-CH" dirty="0" smtClean="0"/>
              <a:t> </a:t>
            </a:r>
            <a:r>
              <a:rPr lang="de-CH" dirty="0" err="1" smtClean="0"/>
              <a:t>structure</a:t>
            </a:r>
            <a:r>
              <a:rPr lang="de-CH" dirty="0" smtClean="0"/>
              <a:t> </a:t>
            </a:r>
            <a:r>
              <a:rPr lang="de-CH" dirty="0" err="1" smtClean="0"/>
              <a:t>depends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 at </a:t>
            </a:r>
            <a:r>
              <a:rPr lang="de-CH" dirty="0" err="1" smtClean="0"/>
              <a:t>hand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Classification</a:t>
            </a:r>
            <a:r>
              <a:rPr lang="de-CH" dirty="0" smtClean="0"/>
              <a:t>: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name</a:t>
            </a:r>
            <a:r>
              <a:rPr lang="de-CH" dirty="0" smtClean="0"/>
              <a:t> + </a:t>
            </a:r>
            <a:r>
              <a:rPr lang="de-CH" dirty="0" err="1" smtClean="0"/>
              <a:t>class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Image 1, </a:t>
            </a:r>
            <a:r>
              <a:rPr lang="de-CH" dirty="0" err="1" smtClean="0"/>
              <a:t>apple</a:t>
            </a:r>
            <a:endParaRPr lang="de-CH" dirty="0" smtClean="0"/>
          </a:p>
          <a:p>
            <a:pPr lvl="1"/>
            <a:r>
              <a:rPr lang="de-CH" dirty="0" smtClean="0"/>
              <a:t>Image 2, orange</a:t>
            </a:r>
          </a:p>
          <a:p>
            <a:pPr lvl="1"/>
            <a:r>
              <a:rPr lang="de-CH" dirty="0" smtClean="0"/>
              <a:t>Image 3, </a:t>
            </a:r>
            <a:r>
              <a:rPr lang="de-CH" dirty="0" err="1" smtClean="0"/>
              <a:t>passion</a:t>
            </a:r>
            <a:r>
              <a:rPr lang="de-CH" dirty="0" smtClean="0"/>
              <a:t> </a:t>
            </a:r>
            <a:r>
              <a:rPr lang="de-CH" dirty="0" err="1" smtClean="0"/>
              <a:t>fruit</a:t>
            </a:r>
            <a:endParaRPr lang="de-CH" dirty="0" smtClean="0"/>
          </a:p>
          <a:p>
            <a:pPr lvl="1"/>
            <a:r>
              <a:rPr lang="de-CH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13924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FasterRCNN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10x </a:t>
            </a:r>
            <a:r>
              <a:rPr lang="de-CH" dirty="0" err="1" smtClean="0"/>
              <a:t>faster</a:t>
            </a:r>
            <a:r>
              <a:rPr lang="de-CH" dirty="0"/>
              <a:t> </a:t>
            </a:r>
            <a:r>
              <a:rPr lang="de-CH" dirty="0" err="1" smtClean="0"/>
              <a:t>than</a:t>
            </a:r>
            <a:r>
              <a:rPr lang="de-CH" dirty="0" smtClean="0"/>
              <a:t> </a:t>
            </a:r>
            <a:r>
              <a:rPr lang="de-CH" dirty="0" err="1" smtClean="0"/>
              <a:t>FastRCNN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055374"/>
            <a:ext cx="102870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92703"/>
            <a:ext cx="108204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5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9134475" cy="389572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48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CH" sz="2800" dirty="0" smtClean="0"/>
              <a:t>Source: </a:t>
            </a:r>
            <a:r>
              <a:rPr lang="de-CH" sz="2800" dirty="0" smtClean="0">
                <a:hlinkClick r:id="rId2"/>
              </a:rPr>
              <a:t>https://arxiv.org/pdf/1611.10012.pdf</a:t>
            </a:r>
            <a:r>
              <a:rPr lang="de-CH" sz="2800" dirty="0" smtClean="0"/>
              <a:t/>
            </a:r>
            <a:br>
              <a:rPr lang="de-CH" sz="2800" dirty="0" smtClean="0"/>
            </a:br>
            <a:r>
              <a:rPr lang="de-CH" sz="2800" dirty="0" smtClean="0"/>
              <a:t>Paper: </a:t>
            </a:r>
            <a:r>
              <a:rPr lang="en-US" sz="2800" i="1" dirty="0" smtClean="0"/>
              <a:t>Speed/accuracy trade-offs for modern convolutional object detectors, </a:t>
            </a:r>
            <a:r>
              <a:rPr lang="de-CH" sz="2800" dirty="0" smtClean="0"/>
              <a:t>Huang et al.</a:t>
            </a:r>
            <a:endParaRPr lang="de-CH" sz="28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205" y="1925515"/>
            <a:ext cx="7511590" cy="459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0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Pytorch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</a:t>
            </a:r>
            <a:r>
              <a:rPr lang="de-CH" dirty="0" err="1" smtClean="0"/>
              <a:t>needed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DataSets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https://pytorch.org/vision/stable/datasets.html</a:t>
            </a:r>
          </a:p>
          <a:p>
            <a:r>
              <a:rPr lang="de-CH" dirty="0" err="1" smtClean="0"/>
              <a:t>DataLoaders</a:t>
            </a:r>
            <a:r>
              <a:rPr lang="de-CH" dirty="0" smtClean="0"/>
              <a:t>:</a:t>
            </a:r>
          </a:p>
          <a:p>
            <a:pPr lvl="1"/>
            <a:r>
              <a:rPr lang="de-CH" dirty="0" smtClean="0"/>
              <a:t>https://pytorch.org/docs/stable/data.html#torch.utils.data.DataLoader</a:t>
            </a:r>
          </a:p>
          <a:p>
            <a:r>
              <a:rPr lang="de-CH" dirty="0" smtClean="0"/>
              <a:t>Model (</a:t>
            </a:r>
            <a:r>
              <a:rPr lang="de-CH" dirty="0" err="1" smtClean="0"/>
              <a:t>list</a:t>
            </a:r>
            <a:r>
              <a:rPr lang="de-CH" dirty="0" smtClean="0"/>
              <a:t> des </a:t>
            </a:r>
            <a:r>
              <a:rPr lang="de-CH" dirty="0" err="1" smtClean="0"/>
              <a:t>models</a:t>
            </a:r>
            <a:r>
              <a:rPr lang="de-CH" dirty="0" smtClean="0"/>
              <a:t> </a:t>
            </a:r>
            <a:r>
              <a:rPr lang="de-CH" dirty="0" err="1" smtClean="0"/>
              <a:t>screenshot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https://pytorch.org/vision/0.8/models.html</a:t>
            </a:r>
          </a:p>
          <a:p>
            <a:r>
              <a:rPr lang="de-CH" dirty="0" err="1" smtClean="0"/>
              <a:t>Criterion</a:t>
            </a:r>
            <a:r>
              <a:rPr lang="de-CH" dirty="0" smtClean="0"/>
              <a:t> (Aurelie)</a:t>
            </a:r>
          </a:p>
          <a:p>
            <a:r>
              <a:rPr lang="de-CH" dirty="0" smtClean="0"/>
              <a:t>Train / </a:t>
            </a:r>
            <a:r>
              <a:rPr lang="de-CH" dirty="0" err="1" smtClean="0"/>
              <a:t>Eval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3404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The </a:t>
            </a:r>
            <a:r>
              <a:rPr lang="de-CH" dirty="0" err="1" smtClean="0"/>
              <a:t>annotations</a:t>
            </a:r>
            <a:r>
              <a:rPr lang="de-CH" dirty="0" smtClean="0"/>
              <a:t> </a:t>
            </a:r>
            <a:r>
              <a:rPr lang="de-CH" dirty="0" err="1" smtClean="0"/>
              <a:t>structure</a:t>
            </a:r>
            <a:r>
              <a:rPr lang="de-CH" dirty="0" smtClean="0"/>
              <a:t> </a:t>
            </a:r>
            <a:r>
              <a:rPr lang="de-CH" dirty="0" err="1" smtClean="0"/>
              <a:t>depends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problem</a:t>
            </a:r>
            <a:r>
              <a:rPr lang="de-CH" dirty="0" smtClean="0"/>
              <a:t> at </a:t>
            </a:r>
            <a:r>
              <a:rPr lang="de-CH" dirty="0" err="1" smtClean="0"/>
              <a:t>hand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detection</a:t>
            </a:r>
            <a:r>
              <a:rPr lang="de-CH" dirty="0" smtClean="0"/>
              <a:t>: </a:t>
            </a:r>
            <a:r>
              <a:rPr lang="de-CH" dirty="0" err="1" smtClean="0"/>
              <a:t>image</a:t>
            </a:r>
            <a:r>
              <a:rPr lang="de-CH" dirty="0" smtClean="0"/>
              <a:t> </a:t>
            </a:r>
            <a:r>
              <a:rPr lang="de-CH" dirty="0" err="1" smtClean="0"/>
              <a:t>name</a:t>
            </a:r>
            <a:r>
              <a:rPr lang="de-CH" dirty="0" smtClean="0"/>
              <a:t> + </a:t>
            </a:r>
            <a:r>
              <a:rPr lang="de-CH" dirty="0" err="1" smtClean="0"/>
              <a:t>list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(</a:t>
            </a:r>
            <a:r>
              <a:rPr lang="de-CH" dirty="0" err="1" smtClean="0"/>
              <a:t>bounding</a:t>
            </a:r>
            <a:r>
              <a:rPr lang="de-CH" dirty="0" smtClean="0"/>
              <a:t> box, </a:t>
            </a:r>
            <a:r>
              <a:rPr lang="de-CH" dirty="0" err="1" smtClean="0"/>
              <a:t>class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Image 1, [bbox1, bbox2, …], [orange, </a:t>
            </a:r>
            <a:r>
              <a:rPr lang="de-CH" dirty="0" err="1" smtClean="0"/>
              <a:t>apple</a:t>
            </a:r>
            <a:r>
              <a:rPr lang="de-CH" dirty="0" smtClean="0"/>
              <a:t>, …]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2986453"/>
            <a:ext cx="96297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2248</Words>
  <Application>Microsoft Office PowerPoint</Application>
  <PresentationFormat>Widescreen</PresentationFormat>
  <Paragraphs>284</Paragraphs>
  <Slides>84</Slides>
  <Notes>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Calibri Light</vt:lpstr>
      <vt:lpstr>Cambria Math</vt:lpstr>
      <vt:lpstr>Wingdings</vt:lpstr>
      <vt:lpstr>Office Theme</vt:lpstr>
      <vt:lpstr>Object Detection with deep learning</vt:lpstr>
      <vt:lpstr>Content</vt:lpstr>
      <vt:lpstr>Computer Vision</vt:lpstr>
      <vt:lpstr>Steps to implement and deliver a computer vision product</vt:lpstr>
      <vt:lpstr>PowerPoint Presentation</vt:lpstr>
      <vt:lpstr>The computer vision world is not easy to navigate</vt:lpstr>
      <vt:lpstr>Annotations (ground truth) format</vt:lpstr>
      <vt:lpstr>The annotations structure depends on the problem at hand</vt:lpstr>
      <vt:lpstr>The annotations structure depends on the problem at hand</vt:lpstr>
      <vt:lpstr>The annotations structure depends on the problem at hand</vt:lpstr>
      <vt:lpstr>Image classification</vt:lpstr>
      <vt:lpstr>AlexNet</vt:lpstr>
      <vt:lpstr>VGG16</vt:lpstr>
      <vt:lpstr>Reference for the previous 3 images</vt:lpstr>
      <vt:lpstr>Other well known architectures</vt:lpstr>
      <vt:lpstr>Classification benchmarks</vt:lpstr>
      <vt:lpstr>The question is …</vt:lpstr>
      <vt:lpstr>A straightforward proposal:</vt:lpstr>
      <vt:lpstr>A straightforward proposal:</vt:lpstr>
      <vt:lpstr>A straightforward proposal:</vt:lpstr>
      <vt:lpstr>A straightforward proposal:</vt:lpstr>
      <vt:lpstr>Problems</vt:lpstr>
      <vt:lpstr>Other techniques</vt:lpstr>
      <vt:lpstr>Few terms</vt:lpstr>
      <vt:lpstr>Objectness</vt:lpstr>
      <vt:lpstr>Non-Maxima Suppression</vt:lpstr>
      <vt:lpstr>We measure region overlap with the Intersection over Union (IoU) or Jaccard Index:</vt:lpstr>
      <vt:lpstr>Available OD algorithms</vt:lpstr>
      <vt:lpstr>PowerPoint Presentation</vt:lpstr>
      <vt:lpstr>Localization</vt:lpstr>
      <vt:lpstr>Localization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OverFeat:</vt:lpstr>
      <vt:lpstr>PowerPoint Presentation</vt:lpstr>
      <vt:lpstr>Repeat the sliding window at multiple scales</vt:lpstr>
      <vt:lpstr>PowerPoint Presentation</vt:lpstr>
      <vt:lpstr>PowerPoint Presentation</vt:lpstr>
      <vt:lpstr>Rich feature hierarchies for accurate object detection and semantic segmentation Tech report (v5) Ross Girshick et al 2014. </vt:lpstr>
      <vt:lpstr>Selective search</vt:lpstr>
      <vt:lpstr>PowerPoint Presentation</vt:lpstr>
      <vt:lpstr>How does it look like?</vt:lpstr>
      <vt:lpstr>PowerPoint Presentation</vt:lpstr>
      <vt:lpstr>PowerPoint Presentation</vt:lpstr>
      <vt:lpstr>PowerPoint Presentation</vt:lpstr>
      <vt:lpstr>PowerPoint Presentation</vt:lpstr>
      <vt:lpstr>The SPP-net solved the problem of time for RCNN. But we still have 2 other problems.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Fast-RCNN</vt:lpstr>
      <vt:lpstr>Fast-RCNN</vt:lpstr>
      <vt:lpstr>Fast-RCNN</vt:lpstr>
      <vt:lpstr>Fast-RCNN</vt:lpstr>
      <vt:lpstr>Fast-RCNN</vt:lpstr>
      <vt:lpstr>Why does one one convnet pass over the whole image makes the FasterRCNN faster than RCNN where we make a seperate pass over each ROI?</vt:lpstr>
      <vt:lpstr>PowerPoint Presentation</vt:lpstr>
      <vt:lpstr>Faster RCNN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train the RPN</vt:lpstr>
      <vt:lpstr>https://github.com/rbgirshick/py-faster-rcnn/blob/master/lib/rpn/generate_anchors.py</vt:lpstr>
      <vt:lpstr>PowerPoint Presentation</vt:lpstr>
      <vt:lpstr>PowerPoint Presentation</vt:lpstr>
      <vt:lpstr>FasterRCNN is 10x faster than FastRCNN</vt:lpstr>
      <vt:lpstr>PowerPoint Presentation</vt:lpstr>
      <vt:lpstr>PowerPoint Presentation</vt:lpstr>
      <vt:lpstr>Source: https://arxiv.org/pdf/1611.10012.pdf Paper: Speed/accuracy trade-offs for modern convolutional object detectors, Huang et al.</vt:lpstr>
      <vt:lpstr>Pytorch modules needed</vt:lpstr>
    </vt:vector>
  </TitlesOfParts>
  <Company>Bundesverwaltung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Vision</dc:title>
  <dc:creator>Nasser Roland AGROSCOPE</dc:creator>
  <cp:lastModifiedBy>Nasser Roland AGROSCOPE</cp:lastModifiedBy>
  <cp:revision>77</cp:revision>
  <dcterms:created xsi:type="dcterms:W3CDTF">2022-12-05T12:36:05Z</dcterms:created>
  <dcterms:modified xsi:type="dcterms:W3CDTF">2022-12-13T13:23:44Z</dcterms:modified>
</cp:coreProperties>
</file>